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Ubuntu"/>
      <p:regular r:id="rId40"/>
      <p:bold r:id="rId41"/>
      <p:italic r:id="rId42"/>
      <p:boldItalic r:id="rId43"/>
    </p:embeddedFont>
    <p:embeddedFont>
      <p:font typeface="Proxima Nova"/>
      <p:regular r:id="rId44"/>
      <p:bold r:id="rId45"/>
      <p:italic r:id="rId46"/>
      <p:boldItalic r:id="rId47"/>
    </p:embeddedFont>
    <p:embeddedFont>
      <p:font typeface="Caveat"/>
      <p:regular r:id="rId48"/>
      <p:bold r:id="rId49"/>
    </p:embeddedFont>
    <p:embeddedFont>
      <p:font typeface="EB Garamond"/>
      <p:regular r:id="rId50"/>
      <p:bold r:id="rId51"/>
      <p:italic r:id="rId52"/>
      <p:boldItalic r:id="rId53"/>
    </p:embeddedFont>
    <p:embeddedFont>
      <p:font typeface="Alfa Slab On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mily Sulliv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42" Type="http://schemas.openxmlformats.org/officeDocument/2006/relationships/font" Target="fonts/Ubuntu-italic.fntdata"/><Relationship Id="rId41" Type="http://schemas.openxmlformats.org/officeDocument/2006/relationships/font" Target="fonts/Ubuntu-bold.fntdata"/><Relationship Id="rId44" Type="http://schemas.openxmlformats.org/officeDocument/2006/relationships/font" Target="fonts/ProximaNova-regular.fntdata"/><Relationship Id="rId43" Type="http://schemas.openxmlformats.org/officeDocument/2006/relationships/font" Target="fonts/Ubuntu-boldItalic.fntdata"/><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Caveat-regular.fntdata"/><Relationship Id="rId47" Type="http://schemas.openxmlformats.org/officeDocument/2006/relationships/font" Target="fonts/ProximaNova-boldItalic.fntdata"/><Relationship Id="rId49" Type="http://schemas.openxmlformats.org/officeDocument/2006/relationships/font" Target="fonts/Cave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bold.fntdata"/><Relationship Id="rId50" Type="http://schemas.openxmlformats.org/officeDocument/2006/relationships/font" Target="fonts/EBGaramond-regular.fntdata"/><Relationship Id="rId53" Type="http://schemas.openxmlformats.org/officeDocument/2006/relationships/font" Target="fonts/EBGaramond-boldItalic.fntdata"/><Relationship Id="rId52" Type="http://schemas.openxmlformats.org/officeDocument/2006/relationships/font" Target="fonts/EBGaramond-italic.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AlfaSlabOne-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30T15:28:37.096">
    <p:pos x="196" y="647"/>
    <p:text>both legacy handouts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7989596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7989596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bc618057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bc618057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latin typeface="Cambria"/>
              <a:ea typeface="Cambria"/>
              <a:cs typeface="Cambria"/>
              <a:sym typeface="Cambr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9b37420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9b37420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Cambria"/>
              <a:ea typeface="Cambria"/>
              <a:cs typeface="Cambria"/>
              <a:sym typeface="Cambr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9b37420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9b374208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1200"/>
              </a:spcBef>
              <a:spcAft>
                <a:spcPts val="1200"/>
              </a:spcAft>
              <a:buNone/>
            </a:pPr>
            <a:r>
              <a:t/>
            </a:r>
            <a:endParaRPr sz="1200">
              <a:solidFill>
                <a:srgbClr val="4285F4"/>
              </a:solidFill>
              <a:latin typeface="Cambria"/>
              <a:ea typeface="Cambria"/>
              <a:cs typeface="Cambria"/>
              <a:sym typeface="Cambr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bc618057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bc618057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e6abd37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e6abd37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fafccc2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fafccc2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bc618057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bc618057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direction makes the most sense for your information delivery- vertical or horizontal?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519e904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519e904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519e9041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519e9041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make sure that information isn’t cut off or hard to see if you have multiple layers of content.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c6947953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c6947953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0a2ee22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0a2ee22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fd3e10e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fd3e10e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857781e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857781e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including main takeaways in the alt-text, it is important to include where the data comes from, who made the </a:t>
            </a:r>
            <a:r>
              <a:rPr lang="en"/>
              <a:t>infographic</a:t>
            </a:r>
            <a:r>
              <a:rPr lang="en"/>
              <a:t>, what purpose the infographic has, etc. Imagine if you only had 3 sentences to describe the most </a:t>
            </a:r>
            <a:r>
              <a:rPr lang="en"/>
              <a:t>important</a:t>
            </a:r>
            <a:r>
              <a:rPr lang="en"/>
              <a:t> information in this image--what you choose to include matters and can increase user access.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eab3471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eab3471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bc61805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bc61805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e6abd37c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e6abd37c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e6abd37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e6abd37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Situate in a relevant context, relatable situations: COVID misrepresentations of public data and real-world impact of false data</a:t>
            </a:r>
            <a:endParaRPr/>
          </a:p>
          <a:p>
            <a:pPr indent="0" lvl="0" marL="0" rtl="0" algn="l">
              <a:spcBef>
                <a:spcPts val="0"/>
              </a:spcBef>
              <a:spcAft>
                <a:spcPts val="0"/>
              </a:spcAft>
              <a:buNone/>
            </a:pPr>
            <a:r>
              <a:rPr lang="en"/>
              <a:t>Be mindful of data representation </a:t>
            </a:r>
            <a:r>
              <a:rPr lang="en"/>
              <a:t>especially</a:t>
            </a:r>
            <a:r>
              <a:rPr lang="en"/>
              <a:t> online because of potentially contributing to false realities, COVID misinformation, climate misinformation, etc. </a:t>
            </a:r>
            <a:endParaRPr/>
          </a:p>
          <a:p>
            <a:pPr indent="0" lvl="0" marL="0" rtl="0" algn="l">
              <a:spcBef>
                <a:spcPts val="0"/>
              </a:spcBef>
              <a:spcAft>
                <a:spcPts val="0"/>
              </a:spcAft>
              <a:buNone/>
            </a:pPr>
            <a:r>
              <a:rPr lang="en"/>
              <a:t>Ask students: have you seen data misrepresented in the news, social media, or in other public-facing content? What effect do you think this has on public?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e6abd37c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e6abd37c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e6abd37c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e6abd37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e6abd37c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e6abd37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4b5f07b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4b5f07b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decide what should be text and what should be image? Part of the process is deciding what is most important, and making those parts bigger and brighter.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3bc8e1bb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d3bc8e1bb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9b37420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9b37420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7aea919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87aea919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sources of information you’ve already picked out for your projects, begin creating an infographic layout in Canva.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081a120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081a120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bc6180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bc6180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3D3B49"/>
              </a:solidFill>
              <a:highlight>
                <a:srgbClr val="FFFFFF"/>
              </a:highlight>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bc61805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bc61805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bc61805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bc61805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Calibri"/>
                <a:ea typeface="Calibri"/>
                <a:cs typeface="Calibri"/>
                <a:sym typeface="Calibri"/>
              </a:rPr>
              <a:t>Discussion questions: </a:t>
            </a:r>
            <a:endParaRPr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What kinds of infographics have you seen before? Were they effective? If so, what made them effective? If not, what didn’t work?</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What kind of information do you think best suits the structure of an infographic? E.g., should it all be facts and figures? Should there be any wording? If so, how much? What kind of information do you think wouldn’t work on an infographic?</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bc618057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bc618057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480920b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480920b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decide what should be text and what should be image? Part of the process is </a:t>
            </a:r>
            <a:r>
              <a:rPr lang="en"/>
              <a:t>deciding what is most important, and making those parts bigger and brighter.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9b3742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9b3742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chemeClr val="dk1"/>
              </a:solidFill>
              <a:latin typeface="Cambria"/>
              <a:ea typeface="Cambria"/>
              <a:cs typeface="Cambria"/>
              <a:sym typeface="Cambr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cxnSp>
        <p:nvCxnSpPr>
          <p:cNvPr id="56" name="Google Shape;56;p14"/>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57" name="Google Shape;57;p14"/>
          <p:cNvSpPr txBox="1"/>
          <p:nvPr>
            <p:ph type="ctrTitle"/>
          </p:nvPr>
        </p:nvSpPr>
        <p:spPr>
          <a:xfrm>
            <a:off x="311700" y="2226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b="1"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8" name="Google Shape;58;p14"/>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5" name="Google Shape;85;p21"/>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6" name="Google Shape;86;p21"/>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1600"/>
              </a:spcBef>
              <a:spcAft>
                <a:spcPts val="0"/>
              </a:spcAft>
              <a:buClr>
                <a:schemeClr val="lt1"/>
              </a:buClr>
              <a:buSzPts val="2000"/>
              <a:buChar char="○"/>
              <a:defRPr>
                <a:solidFill>
                  <a:schemeClr val="lt1"/>
                </a:solidFill>
              </a:defRPr>
            </a:lvl2pPr>
            <a:lvl3pPr indent="-342900" lvl="2" marL="1371600" rtl="0">
              <a:spcBef>
                <a:spcPts val="1600"/>
              </a:spcBef>
              <a:spcAft>
                <a:spcPts val="0"/>
              </a:spcAft>
              <a:buClr>
                <a:schemeClr val="lt1"/>
              </a:buClr>
              <a:buSzPts val="18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94" name="Google Shape;94;p23"/>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0E0E"/>
              </a:buClr>
              <a:buSzPts val="3600"/>
              <a:buFont typeface="Cambria"/>
              <a:buNone/>
              <a:defRPr b="1" sz="3600">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indent="-355600" lvl="1" marL="9144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indent="-342900" lvl="2" marL="13716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0" y="4573674"/>
            <a:ext cx="3686446" cy="572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ebaim.org/resources/contrastchecker/" TargetMode="External"/><Relationship Id="rId4" Type="http://schemas.openxmlformats.org/officeDocument/2006/relationships/hyperlink" Target="https://imagecolorpicker.com/" TargetMode="External"/><Relationship Id="rId5" Type="http://schemas.openxmlformats.org/officeDocument/2006/relationships/hyperlink" Target="https://brand.northeastern.edu/guide/design-elements/colors/" TargetMode="External"/><Relationship Id="rId6" Type="http://schemas.openxmlformats.org/officeDocument/2006/relationships/image" Target="../media/image10.png"/><Relationship Id="rId7" Type="http://schemas.openxmlformats.org/officeDocument/2006/relationships/hyperlink" Target="https://visme.co/blog/how-to-choose-a-color-sche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tabletopwhale.com/" TargetMode="External"/><Relationship Id="rId4" Type="http://schemas.openxmlformats.org/officeDocument/2006/relationships/image" Target="../media/image9.gif"/><Relationship Id="rId5" Type="http://schemas.openxmlformats.org/officeDocument/2006/relationships/image" Target="../media/image7.png"/><Relationship Id="rId6" Type="http://schemas.openxmlformats.org/officeDocument/2006/relationships/hyperlink" Target="https://www.nationalgeographic.com/new-york-city-skyline-tallest-midtown-manhattan/" TargetMode="External"/><Relationship Id="rId7" Type="http://schemas.openxmlformats.org/officeDocument/2006/relationships/hyperlink" Target="https://www.nationalgeographic.com/new-york-city-skyline-tallest-midtown-manhatta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hyperlink" Target="https://support.microsoft.com/en-us/office/everything-you-need-to-know-to-write-effective-alt-text-df98f884-ca3d-456c-807b-1a1fa82f5dc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bit.ly/sp24-gilreath-infographics" TargetMode="External"/><Relationship Id="rId4" Type="http://schemas.openxmlformats.org/officeDocument/2006/relationships/hyperlink" Target="https://unstats.un.org/sdgs/report/2020/overvi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cps.northeastern.edu/news/infographic-5-things-people-want-higher-educ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cssh.northeastern.edu/bar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www.sciencedirect.com/referencework/9780080430768/international-encyclopedia-of-the-social-and-behavioral-sciences" TargetMode="External"/><Relationship Id="rId4" Type="http://schemas.openxmlformats.org/officeDocument/2006/relationships/hyperlink" Target="https://dataschool.com/misrepresenting-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comments" Target="../comments/comment1.xml"/><Relationship Id="rId4" Type="http://schemas.openxmlformats.org/officeDocument/2006/relationships/hyperlink" Target="https://docs.google.com/document/d/12XZjuuXz8WePHP9pXTqsvjweLI-lZAuUefMQkkoS9PU/edit?usp=sharing" TargetMode="External"/><Relationship Id="rId5" Type="http://schemas.openxmlformats.org/officeDocument/2006/relationships/hyperlink" Target="https://docs.google.com/document/d/1XAVk4nWyMzH2dEcxUuCb60kAogkYmLZ3nD0WiE0wFdo/edit?usp=sharing" TargetMode="External"/><Relationship Id="rId6" Type="http://schemas.openxmlformats.org/officeDocument/2006/relationships/hyperlink" Target="https://www.canva.com/learn/how-to-canva-beginners-guid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bit.ly/diti-about" TargetMode="External"/><Relationship Id="rId4" Type="http://schemas.openxmlformats.org/officeDocument/2006/relationships/hyperlink" Target="https://bit.ly/diti-meeting" TargetMode="External"/><Relationship Id="rId5" Type="http://schemas.openxmlformats.org/officeDocument/2006/relationships/hyperlink" Target="mailto:nulab.info@gmail.com" TargetMode="External"/><Relationship Id="rId6" Type="http://schemas.openxmlformats.org/officeDocument/2006/relationships/hyperlink" Target="https://bit.ly/sp24-gilreath-infograph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cps.northeastern.edu/news/infographic-5-things-people-want-higher-educ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www.ef.com/wwen/blog/language/boston-infographi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history.com/shows/mankind-the-story-of-all-of-us/infographics/age-of-explor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docs.google.com/document/d/1XAVk4nWyMzH2dEcxUuCb60kAogkYmLZ3nD0WiE0wFdo/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25"/>
          <p:cNvSpPr txBox="1"/>
          <p:nvPr>
            <p:ph type="ctrTitle"/>
          </p:nvPr>
        </p:nvSpPr>
        <p:spPr>
          <a:xfrm>
            <a:off x="311700" y="222675"/>
            <a:ext cx="8520600" cy="1957800"/>
          </a:xfrm>
          <a:prstGeom prst="rect">
            <a:avLst/>
          </a:prstGeom>
          <a:solidFill>
            <a:schemeClr val="lt1"/>
          </a:solidFill>
        </p:spPr>
        <p:txBody>
          <a:bodyPr anchorCtr="0" anchor="b" bIns="91425" lIns="91425" spcFirstLastPara="1" rIns="91425" wrap="square" tIns="91425">
            <a:noAutofit/>
          </a:bodyPr>
          <a:lstStyle/>
          <a:p>
            <a:pPr indent="0" lvl="0" marL="0" rtl="0" algn="ctr">
              <a:spcBef>
                <a:spcPts val="0"/>
              </a:spcBef>
              <a:spcAft>
                <a:spcPts val="0"/>
              </a:spcAft>
              <a:buNone/>
            </a:pPr>
            <a:r>
              <a:rPr lang="en" sz="4700">
                <a:solidFill>
                  <a:srgbClr val="ED0E0E"/>
                </a:solidFill>
              </a:rPr>
              <a:t>Creating Infographics</a:t>
            </a:r>
            <a:endParaRPr sz="4700">
              <a:solidFill>
                <a:srgbClr val="ED0E0E"/>
              </a:solidFill>
            </a:endParaRPr>
          </a:p>
          <a:p>
            <a:pPr indent="0" lvl="0" marL="0" rtl="0" algn="ctr">
              <a:spcBef>
                <a:spcPts val="0"/>
              </a:spcBef>
              <a:spcAft>
                <a:spcPts val="0"/>
              </a:spcAft>
              <a:buNone/>
            </a:pPr>
            <a:r>
              <a:rPr lang="en" sz="4700">
                <a:solidFill>
                  <a:srgbClr val="ED0E0E"/>
                </a:solidFill>
              </a:rPr>
              <a:t>with Canva</a:t>
            </a:r>
            <a:endParaRPr>
              <a:solidFill>
                <a:srgbClr val="ED0E0E"/>
              </a:solidFill>
            </a:endParaRPr>
          </a:p>
        </p:txBody>
      </p:sp>
      <p:sp>
        <p:nvSpPr>
          <p:cNvPr id="103" name="Google Shape;103;p25"/>
          <p:cNvSpPr txBox="1"/>
          <p:nvPr>
            <p:ph idx="1" type="subTitle"/>
          </p:nvPr>
        </p:nvSpPr>
        <p:spPr>
          <a:xfrm>
            <a:off x="781500" y="2771250"/>
            <a:ext cx="75810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Taught By: Kasya O’Connor Grant and Emily Sullivan</a:t>
            </a:r>
            <a:endParaRPr sz="2300"/>
          </a:p>
          <a:p>
            <a:pPr indent="0" lvl="0" marL="0" rtl="0" algn="ctr">
              <a:spcBef>
                <a:spcPts val="0"/>
              </a:spcBef>
              <a:spcAft>
                <a:spcPts val="0"/>
              </a:spcAft>
              <a:buNone/>
            </a:pPr>
            <a:r>
              <a:rPr lang="en" sz="2300"/>
              <a:t>ENGW330</a:t>
            </a:r>
            <a:r>
              <a:rPr lang="en" sz="2300"/>
              <a:t>2</a:t>
            </a:r>
            <a:r>
              <a:rPr lang="en" sz="2300"/>
              <a:t>: Advanced Writing in the Technical Professions</a:t>
            </a:r>
            <a:endParaRPr sz="2300"/>
          </a:p>
          <a:p>
            <a:pPr indent="0" lvl="0" marL="0" rtl="0" algn="ctr">
              <a:spcBef>
                <a:spcPts val="0"/>
              </a:spcBef>
              <a:spcAft>
                <a:spcPts val="0"/>
              </a:spcAft>
              <a:buNone/>
            </a:pPr>
            <a:r>
              <a:rPr lang="en" sz="2300"/>
              <a:t>Dr. Philip Gilreath</a:t>
            </a:r>
            <a:endParaRPr sz="2300"/>
          </a:p>
          <a:p>
            <a:pPr indent="0" lvl="0" marL="0" rtl="0" algn="ctr">
              <a:spcBef>
                <a:spcPts val="0"/>
              </a:spcBef>
              <a:spcAft>
                <a:spcPts val="0"/>
              </a:spcAft>
              <a:buNone/>
            </a:pPr>
            <a:r>
              <a:rPr lang="en" sz="2300"/>
              <a:t>Spring 2024</a:t>
            </a:r>
            <a:endParaRPr b="1" sz="1900"/>
          </a:p>
        </p:txBody>
      </p:sp>
      <p:sp>
        <p:nvSpPr>
          <p:cNvPr id="104" name="Google Shape;104;p25"/>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tips</a:t>
            </a:r>
            <a:endParaRPr/>
          </a:p>
        </p:txBody>
      </p:sp>
      <p:sp>
        <p:nvSpPr>
          <p:cNvPr id="171" name="Google Shape;171;p34"/>
          <p:cNvSpPr txBox="1"/>
          <p:nvPr>
            <p:ph idx="1" type="body"/>
          </p:nvPr>
        </p:nvSpPr>
        <p:spPr>
          <a:xfrm>
            <a:off x="311700" y="975475"/>
            <a:ext cx="85206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Draw</a:t>
            </a:r>
            <a:r>
              <a:rPr lang="en" sz="2300"/>
              <a:t> up an outline or storyboard </a:t>
            </a:r>
            <a:r>
              <a:rPr b="1" lang="en" sz="2300"/>
              <a:t>before</a:t>
            </a:r>
            <a:r>
              <a:rPr lang="en" sz="2300"/>
              <a:t> you build the graphic.</a:t>
            </a:r>
            <a:endParaRPr sz="2300"/>
          </a:p>
          <a:p>
            <a:pPr indent="-374650" lvl="0" marL="457200" rtl="0" algn="l">
              <a:lnSpc>
                <a:spcPct val="115000"/>
              </a:lnSpc>
              <a:spcBef>
                <a:spcPts val="0"/>
              </a:spcBef>
              <a:spcAft>
                <a:spcPts val="0"/>
              </a:spcAft>
              <a:buSzPts val="2300"/>
              <a:buChar char="●"/>
            </a:pPr>
            <a:r>
              <a:rPr lang="en" sz="2300"/>
              <a:t>Have a specific and </a:t>
            </a:r>
            <a:r>
              <a:rPr b="1" lang="en" sz="2300"/>
              <a:t>clear title</a:t>
            </a:r>
            <a:r>
              <a:rPr lang="en" sz="2300"/>
              <a:t>.</a:t>
            </a:r>
            <a:r>
              <a:rPr b="1" lang="en" sz="2300"/>
              <a:t> </a:t>
            </a:r>
            <a:endParaRPr sz="2300"/>
          </a:p>
          <a:p>
            <a:pPr indent="-393700" lvl="0" marL="457200" rtl="0" algn="l">
              <a:lnSpc>
                <a:spcPct val="115000"/>
              </a:lnSpc>
              <a:spcBef>
                <a:spcPts val="0"/>
              </a:spcBef>
              <a:spcAft>
                <a:spcPts val="0"/>
              </a:spcAft>
              <a:buSzPts val="2600"/>
              <a:buChar char="●"/>
            </a:pPr>
            <a:r>
              <a:rPr lang="en" sz="2300"/>
              <a:t>Contain </a:t>
            </a:r>
            <a:r>
              <a:rPr b="1" lang="en" sz="2300"/>
              <a:t>carefully-proofed syntax and vocabulary</a:t>
            </a:r>
            <a:r>
              <a:rPr lang="en" sz="2300"/>
              <a:t>, and explain terms/jargon.</a:t>
            </a:r>
            <a:endParaRPr sz="2300"/>
          </a:p>
          <a:p>
            <a:pPr indent="-393700" lvl="0" marL="457200" rtl="0" algn="l">
              <a:lnSpc>
                <a:spcPct val="115000"/>
              </a:lnSpc>
              <a:spcBef>
                <a:spcPts val="0"/>
              </a:spcBef>
              <a:spcAft>
                <a:spcPts val="0"/>
              </a:spcAft>
              <a:buSzPts val="2600"/>
              <a:buChar char="●"/>
            </a:pPr>
            <a:r>
              <a:rPr lang="en" sz="2300"/>
              <a:t>Have </a:t>
            </a:r>
            <a:r>
              <a:rPr b="1" lang="en" sz="2300"/>
              <a:t>proper citations</a:t>
            </a:r>
            <a:r>
              <a:rPr lang="en" sz="2300"/>
              <a:t>.</a:t>
            </a:r>
            <a:endParaRPr sz="2300"/>
          </a:p>
          <a:p>
            <a:pPr indent="-374650" lvl="0" marL="457200" rtl="0" algn="l">
              <a:lnSpc>
                <a:spcPct val="115000"/>
              </a:lnSpc>
              <a:spcBef>
                <a:spcPts val="0"/>
              </a:spcBef>
              <a:spcAft>
                <a:spcPts val="0"/>
              </a:spcAft>
              <a:buSzPts val="2300"/>
              <a:buChar char="●"/>
            </a:pPr>
            <a:r>
              <a:rPr lang="en" sz="2300"/>
              <a:t>Don’t mix visual types on a single slide. Keep a</a:t>
            </a:r>
            <a:r>
              <a:rPr lang="en" sz="2300"/>
              <a:t> consistent font, color scheme, animation effects, design, formatting, etc.</a:t>
            </a:r>
            <a:endParaRPr sz="2300"/>
          </a:p>
          <a:p>
            <a:pPr indent="-374650" lvl="0" marL="457200" rtl="0" algn="l">
              <a:lnSpc>
                <a:spcPct val="115000"/>
              </a:lnSpc>
              <a:spcBef>
                <a:spcPts val="0"/>
              </a:spcBef>
              <a:spcAft>
                <a:spcPts val="0"/>
              </a:spcAft>
              <a:buSzPts val="2300"/>
              <a:buChar char="●"/>
            </a:pPr>
            <a:r>
              <a:rPr lang="en" sz="2300"/>
              <a:t>Limit text—keep negative space for the graphical component.</a:t>
            </a:r>
            <a:endParaRPr sz="2300"/>
          </a:p>
        </p:txBody>
      </p:sp>
      <p:sp>
        <p:nvSpPr>
          <p:cNvPr id="172" name="Google Shape;172;p34"/>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it Visible: Fonts</a:t>
            </a:r>
            <a:endParaRPr/>
          </a:p>
        </p:txBody>
      </p:sp>
      <p:sp>
        <p:nvSpPr>
          <p:cNvPr id="178" name="Google Shape;178;p35"/>
          <p:cNvSpPr txBox="1"/>
          <p:nvPr>
            <p:ph idx="1" type="body"/>
          </p:nvPr>
        </p:nvSpPr>
        <p:spPr>
          <a:xfrm>
            <a:off x="235500" y="1000075"/>
            <a:ext cx="4437600" cy="3544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66666"/>
              </a:buClr>
              <a:buSzPts val="2100"/>
              <a:buChar char="●"/>
            </a:pPr>
            <a:r>
              <a:rPr b="1" lang="en" sz="2100">
                <a:solidFill>
                  <a:srgbClr val="666666"/>
                </a:solidFill>
              </a:rPr>
              <a:t>Sans serif</a:t>
            </a:r>
            <a:r>
              <a:rPr lang="en" sz="2100">
                <a:solidFill>
                  <a:srgbClr val="666666"/>
                </a:solidFill>
              </a:rPr>
              <a:t> fonts are typically the best for presentations.</a:t>
            </a:r>
            <a:endParaRPr sz="2100">
              <a:solidFill>
                <a:srgbClr val="666666"/>
              </a:solidFill>
            </a:endParaRPr>
          </a:p>
          <a:p>
            <a:pPr indent="-361950" lvl="0" marL="457200" rtl="0" algn="l">
              <a:spcBef>
                <a:spcPts val="0"/>
              </a:spcBef>
              <a:spcAft>
                <a:spcPts val="0"/>
              </a:spcAft>
              <a:buClr>
                <a:srgbClr val="666666"/>
              </a:buClr>
              <a:buSzPts val="2100"/>
              <a:buChar char="●"/>
            </a:pPr>
            <a:r>
              <a:rPr lang="en" sz="2100">
                <a:solidFill>
                  <a:srgbClr val="666666"/>
                </a:solidFill>
              </a:rPr>
              <a:t>Use no more than two complementary fonts (e.g., Arial and </a:t>
            </a:r>
            <a:r>
              <a:rPr b="1" lang="en" sz="2100">
                <a:solidFill>
                  <a:srgbClr val="666666"/>
                </a:solidFill>
              </a:rPr>
              <a:t>Arial Bold </a:t>
            </a:r>
            <a:r>
              <a:rPr lang="en" sz="2100">
                <a:solidFill>
                  <a:srgbClr val="666666"/>
                </a:solidFill>
              </a:rPr>
              <a:t>for emphasis).</a:t>
            </a:r>
            <a:endParaRPr sz="2100">
              <a:solidFill>
                <a:srgbClr val="666666"/>
              </a:solidFill>
            </a:endParaRPr>
          </a:p>
          <a:p>
            <a:pPr indent="-361950" lvl="0" marL="457200" rtl="0" algn="l">
              <a:spcBef>
                <a:spcPts val="0"/>
              </a:spcBef>
              <a:spcAft>
                <a:spcPts val="0"/>
              </a:spcAft>
              <a:buClr>
                <a:srgbClr val="666666"/>
              </a:buClr>
              <a:buSzPts val="2100"/>
              <a:buChar char="●"/>
            </a:pPr>
            <a:r>
              <a:rPr lang="en" sz="2100">
                <a:solidFill>
                  <a:srgbClr val="666666"/>
                </a:solidFill>
              </a:rPr>
              <a:t>Use mixed case, not all CAPS.</a:t>
            </a:r>
            <a:endParaRPr sz="2100">
              <a:latin typeface="Comic Sans MS"/>
              <a:ea typeface="Comic Sans MS"/>
              <a:cs typeface="Comic Sans MS"/>
              <a:sym typeface="Comic Sans MS"/>
            </a:endParaRPr>
          </a:p>
          <a:p>
            <a:pPr indent="-361950" lvl="0" marL="457200" rtl="0" algn="l">
              <a:lnSpc>
                <a:spcPct val="100000"/>
              </a:lnSpc>
              <a:spcBef>
                <a:spcPts val="0"/>
              </a:spcBef>
              <a:spcAft>
                <a:spcPts val="0"/>
              </a:spcAft>
              <a:buClr>
                <a:srgbClr val="666666"/>
              </a:buClr>
              <a:buSzPts val="2100"/>
              <a:buChar char="●"/>
            </a:pPr>
            <a:r>
              <a:rPr b="1" lang="en" sz="2100"/>
              <a:t>Bold</a:t>
            </a:r>
            <a:r>
              <a:rPr lang="en" sz="2100"/>
              <a:t> vs.  </a:t>
            </a:r>
            <a:r>
              <a:rPr lang="en" sz="2100" u="sng"/>
              <a:t>Underline</a:t>
            </a:r>
            <a:r>
              <a:rPr lang="en" sz="2100"/>
              <a:t> vs. </a:t>
            </a:r>
            <a:r>
              <a:rPr i="1" lang="en" sz="2100"/>
              <a:t>Italics</a:t>
            </a:r>
            <a:r>
              <a:rPr lang="en" sz="2100"/>
              <a:t>.</a:t>
            </a:r>
            <a:endParaRPr sz="2100"/>
          </a:p>
          <a:p>
            <a:pPr indent="0" lvl="0" marL="457200" rtl="0" algn="l">
              <a:spcBef>
                <a:spcPts val="1600"/>
              </a:spcBef>
              <a:spcAft>
                <a:spcPts val="0"/>
              </a:spcAft>
              <a:buNone/>
            </a:pPr>
            <a:r>
              <a:t/>
            </a:r>
            <a:endParaRPr sz="2200">
              <a:solidFill>
                <a:srgbClr val="666666"/>
              </a:solidFill>
            </a:endParaRPr>
          </a:p>
          <a:p>
            <a:pPr indent="0" lvl="0" marL="457200" rtl="0" algn="l">
              <a:spcBef>
                <a:spcPts val="0"/>
              </a:spcBef>
              <a:spcAft>
                <a:spcPts val="1600"/>
              </a:spcAft>
              <a:buNone/>
            </a:pPr>
            <a:r>
              <a:t/>
            </a:r>
            <a:endParaRPr sz="2200"/>
          </a:p>
        </p:txBody>
      </p:sp>
      <p:sp>
        <p:nvSpPr>
          <p:cNvPr id="179" name="Google Shape;179;p35"/>
          <p:cNvSpPr txBox="1"/>
          <p:nvPr>
            <p:ph idx="2" type="body"/>
          </p:nvPr>
        </p:nvSpPr>
        <p:spPr>
          <a:xfrm>
            <a:off x="4991100" y="661875"/>
            <a:ext cx="3841200" cy="3544200"/>
          </a:xfrm>
          <a:prstGeom prst="rect">
            <a:avLst/>
          </a:prstGeom>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chemeClr val="accent5"/>
                </a:solidFill>
                <a:latin typeface="Times New Roman"/>
                <a:ea typeface="Times New Roman"/>
                <a:cs typeface="Times New Roman"/>
                <a:sym typeface="Times New Roman"/>
              </a:rPr>
              <a:t>Times New Roman: Keep it visible</a:t>
            </a:r>
            <a:endParaRPr sz="2000">
              <a:solidFill>
                <a:schemeClr val="accent5"/>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2000">
                <a:solidFill>
                  <a:schemeClr val="accent5"/>
                </a:solidFill>
                <a:latin typeface="EB Garamond"/>
                <a:ea typeface="EB Garamond"/>
                <a:cs typeface="EB Garamond"/>
                <a:sym typeface="EB Garamond"/>
              </a:rPr>
              <a:t>EB Garamond: Keep it visible</a:t>
            </a:r>
            <a:endParaRPr sz="2000">
              <a:solidFill>
                <a:schemeClr val="accent5"/>
              </a:solidFill>
              <a:latin typeface="EB Garamond"/>
              <a:ea typeface="EB Garamond"/>
              <a:cs typeface="EB Garamond"/>
              <a:sym typeface="EB Garamond"/>
            </a:endParaRPr>
          </a:p>
          <a:p>
            <a:pPr indent="0" lvl="0" marL="0" rtl="0" algn="l">
              <a:lnSpc>
                <a:spcPct val="100000"/>
              </a:lnSpc>
              <a:spcBef>
                <a:spcPts val="1600"/>
              </a:spcBef>
              <a:spcAft>
                <a:spcPts val="0"/>
              </a:spcAft>
              <a:buNone/>
            </a:pPr>
            <a:r>
              <a:rPr lang="en" sz="2000">
                <a:solidFill>
                  <a:schemeClr val="accent5"/>
                </a:solidFill>
                <a:latin typeface="Arial"/>
                <a:ea typeface="Arial"/>
                <a:cs typeface="Arial"/>
                <a:sym typeface="Arial"/>
              </a:rPr>
              <a:t>Arial: Keep it visible</a:t>
            </a:r>
            <a:endParaRPr sz="2000">
              <a:solidFill>
                <a:schemeClr val="accent5"/>
              </a:solidFill>
              <a:latin typeface="Arial"/>
              <a:ea typeface="Arial"/>
              <a:cs typeface="Arial"/>
              <a:sym typeface="Arial"/>
            </a:endParaRPr>
          </a:p>
          <a:p>
            <a:pPr indent="0" lvl="0" marL="0" rtl="0" algn="l">
              <a:lnSpc>
                <a:spcPct val="100000"/>
              </a:lnSpc>
              <a:spcBef>
                <a:spcPts val="1600"/>
              </a:spcBef>
              <a:spcAft>
                <a:spcPts val="0"/>
              </a:spcAft>
              <a:buNone/>
            </a:pPr>
            <a:r>
              <a:rPr lang="en" sz="2000">
                <a:solidFill>
                  <a:schemeClr val="accent5"/>
                </a:solidFill>
                <a:latin typeface="Droid Sans"/>
                <a:ea typeface="Droid Sans"/>
                <a:cs typeface="Droid Sans"/>
                <a:sym typeface="Droid Sans"/>
              </a:rPr>
              <a:t>Droid Sans: Keep it visible</a:t>
            </a:r>
            <a:endParaRPr sz="2000">
              <a:solidFill>
                <a:schemeClr val="accent5"/>
              </a:solidFill>
              <a:latin typeface="Ubuntu"/>
              <a:ea typeface="Ubuntu"/>
              <a:cs typeface="Ubuntu"/>
              <a:sym typeface="Ubuntu"/>
            </a:endParaRPr>
          </a:p>
          <a:p>
            <a:pPr indent="0" lvl="0" marL="0" rtl="0" algn="l">
              <a:lnSpc>
                <a:spcPct val="100000"/>
              </a:lnSpc>
              <a:spcBef>
                <a:spcPts val="1600"/>
              </a:spcBef>
              <a:spcAft>
                <a:spcPts val="0"/>
              </a:spcAft>
              <a:buNone/>
            </a:pPr>
            <a:r>
              <a:rPr lang="en" sz="2000">
                <a:solidFill>
                  <a:schemeClr val="accent5"/>
                </a:solidFill>
                <a:latin typeface="Caveat"/>
                <a:ea typeface="Caveat"/>
                <a:cs typeface="Caveat"/>
                <a:sym typeface="Caveat"/>
              </a:rPr>
              <a:t>Caveat: Keep it visible</a:t>
            </a:r>
            <a:endParaRPr sz="2000">
              <a:solidFill>
                <a:schemeClr val="accent5"/>
              </a:solidFill>
              <a:latin typeface="Caveat"/>
              <a:ea typeface="Caveat"/>
              <a:cs typeface="Caveat"/>
              <a:sym typeface="Caveat"/>
            </a:endParaRPr>
          </a:p>
          <a:p>
            <a:pPr indent="0" lvl="0" marL="0" rtl="0" algn="l">
              <a:lnSpc>
                <a:spcPct val="100000"/>
              </a:lnSpc>
              <a:spcBef>
                <a:spcPts val="1600"/>
              </a:spcBef>
              <a:spcAft>
                <a:spcPts val="0"/>
              </a:spcAft>
              <a:buNone/>
            </a:pPr>
            <a:r>
              <a:rPr lang="en" sz="2000">
                <a:solidFill>
                  <a:schemeClr val="accent5"/>
                </a:solidFill>
                <a:latin typeface="Comic Sans MS"/>
                <a:ea typeface="Comic Sans MS"/>
                <a:cs typeface="Comic Sans MS"/>
                <a:sym typeface="Comic Sans MS"/>
              </a:rPr>
              <a:t>Comic Sans: Keep it visible</a:t>
            </a:r>
            <a:endParaRPr sz="2000">
              <a:solidFill>
                <a:schemeClr val="accent5"/>
              </a:solidFill>
              <a:latin typeface="Comic Sans MS"/>
              <a:ea typeface="Comic Sans MS"/>
              <a:cs typeface="Comic Sans MS"/>
              <a:sym typeface="Comic Sans MS"/>
            </a:endParaRPr>
          </a:p>
          <a:p>
            <a:pPr indent="0" lvl="0" marL="0" rtl="0" algn="l">
              <a:lnSpc>
                <a:spcPct val="100000"/>
              </a:lnSpc>
              <a:spcBef>
                <a:spcPts val="1600"/>
              </a:spcBef>
              <a:spcAft>
                <a:spcPts val="0"/>
              </a:spcAft>
              <a:buNone/>
            </a:pPr>
            <a:r>
              <a:rPr lang="en" sz="2000">
                <a:solidFill>
                  <a:schemeClr val="accent5"/>
                </a:solidFill>
              </a:rPr>
              <a:t>Cambria: Keep it visible</a:t>
            </a:r>
            <a:endParaRPr sz="2000">
              <a:solidFill>
                <a:schemeClr val="accent5"/>
              </a:solidFill>
            </a:endParaRPr>
          </a:p>
          <a:p>
            <a:pPr indent="0" lvl="0" marL="0" rtl="0" algn="l">
              <a:lnSpc>
                <a:spcPct val="100000"/>
              </a:lnSpc>
              <a:spcBef>
                <a:spcPts val="1600"/>
              </a:spcBef>
              <a:spcAft>
                <a:spcPts val="0"/>
              </a:spcAft>
              <a:buNone/>
            </a:pPr>
            <a:r>
              <a:t/>
            </a:r>
            <a:endParaRPr sz="2000">
              <a:latin typeface="EB Garamond"/>
              <a:ea typeface="EB Garamond"/>
              <a:cs typeface="EB Garamond"/>
              <a:sym typeface="EB Garamond"/>
            </a:endParaRPr>
          </a:p>
          <a:p>
            <a:pPr indent="0" lvl="0" marL="0" rtl="0" algn="l">
              <a:lnSpc>
                <a:spcPct val="100000"/>
              </a:lnSpc>
              <a:spcBef>
                <a:spcPts val="1600"/>
              </a:spcBef>
              <a:spcAft>
                <a:spcPts val="0"/>
              </a:spcAft>
              <a:buNone/>
            </a:pPr>
            <a:r>
              <a:t/>
            </a:r>
            <a:endParaRPr sz="2000">
              <a:latin typeface="EB Garamond"/>
              <a:ea typeface="EB Garamond"/>
              <a:cs typeface="EB Garamond"/>
              <a:sym typeface="EB Garamond"/>
            </a:endParaRPr>
          </a:p>
          <a:p>
            <a:pPr indent="0" lvl="0" marL="0" rtl="0" algn="l">
              <a:lnSpc>
                <a:spcPct val="100000"/>
              </a:lnSpc>
              <a:spcBef>
                <a:spcPts val="1600"/>
              </a:spcBef>
              <a:spcAft>
                <a:spcPts val="0"/>
              </a:spcAft>
              <a:buNone/>
            </a:pPr>
            <a:r>
              <a:t/>
            </a:r>
            <a:endParaRPr sz="2000">
              <a:latin typeface="EB Garamond"/>
              <a:ea typeface="EB Garamond"/>
              <a:cs typeface="EB Garamond"/>
              <a:sym typeface="EB Garamond"/>
            </a:endParaRPr>
          </a:p>
          <a:p>
            <a:pPr indent="0" lvl="0" marL="0" rtl="0" algn="l">
              <a:lnSpc>
                <a:spcPct val="100000"/>
              </a:lnSpc>
              <a:spcBef>
                <a:spcPts val="1600"/>
              </a:spcBef>
              <a:spcAft>
                <a:spcPts val="1600"/>
              </a:spcAft>
              <a:buNone/>
            </a:pPr>
            <a:r>
              <a:t/>
            </a:r>
            <a:endParaRPr sz="2000"/>
          </a:p>
        </p:txBody>
      </p:sp>
      <p:sp>
        <p:nvSpPr>
          <p:cNvPr id="180" name="Google Shape;180;p35"/>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it Visible: Colors</a:t>
            </a:r>
            <a:endParaRPr/>
          </a:p>
        </p:txBody>
      </p:sp>
      <p:sp>
        <p:nvSpPr>
          <p:cNvPr id="186" name="Google Shape;186;p36"/>
          <p:cNvSpPr txBox="1"/>
          <p:nvPr>
            <p:ph idx="1" type="body"/>
          </p:nvPr>
        </p:nvSpPr>
        <p:spPr>
          <a:xfrm>
            <a:off x="311700" y="989075"/>
            <a:ext cx="5826000" cy="308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Char char="●"/>
            </a:pPr>
            <a:r>
              <a:rPr lang="en" sz="2000">
                <a:solidFill>
                  <a:srgbClr val="666666"/>
                </a:solidFill>
              </a:rPr>
              <a:t>Make color choices that are accessible to everyone (and appropriate for the presentation).</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Ideal color schemes are </a:t>
            </a:r>
            <a:r>
              <a:rPr b="1" lang="en" sz="2000">
                <a:solidFill>
                  <a:srgbClr val="666666"/>
                </a:solidFill>
              </a:rPr>
              <a:t>high contrast</a:t>
            </a:r>
            <a:r>
              <a:rPr lang="en" sz="2000">
                <a:solidFill>
                  <a:srgbClr val="666666"/>
                </a:solidFill>
              </a:rPr>
              <a:t> (use a </a:t>
            </a:r>
            <a:r>
              <a:rPr lang="en" sz="2000" u="sng">
                <a:solidFill>
                  <a:schemeClr val="hlink"/>
                </a:solidFill>
                <a:hlinkClick r:id="rId3"/>
              </a:rPr>
              <a:t>contrast checker</a:t>
            </a:r>
            <a:r>
              <a:rPr lang="en" sz="2000">
                <a:solidFill>
                  <a:srgbClr val="666666"/>
                </a:solidFill>
              </a:rPr>
              <a:t>).</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Think about limiting your palette (3 colors can be effective).</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Find complementary colors (e.g. </a:t>
            </a:r>
            <a:r>
              <a:rPr lang="en" sz="2000" u="sng">
                <a:solidFill>
                  <a:schemeClr val="hlink"/>
                </a:solidFill>
                <a:hlinkClick r:id="rId4"/>
              </a:rPr>
              <a:t>this tool</a:t>
            </a:r>
            <a:r>
              <a:rPr lang="en" sz="2000">
                <a:solidFill>
                  <a:srgbClr val="666666"/>
                </a:solidFill>
              </a:rPr>
              <a:t>).</a:t>
            </a:r>
            <a:endParaRPr sz="2000">
              <a:solidFill>
                <a:srgbClr val="666666"/>
              </a:solidFill>
            </a:endParaRPr>
          </a:p>
          <a:p>
            <a:pPr indent="-355600" lvl="0" marL="457200" rtl="0" algn="l">
              <a:spcBef>
                <a:spcPts val="0"/>
              </a:spcBef>
              <a:spcAft>
                <a:spcPts val="0"/>
              </a:spcAft>
              <a:buClr>
                <a:srgbClr val="666666"/>
              </a:buClr>
              <a:buSzPts val="2000"/>
              <a:buChar char="●"/>
            </a:pPr>
            <a:r>
              <a:rPr lang="en" sz="2000" u="sng">
                <a:solidFill>
                  <a:schemeClr val="hlink"/>
                </a:solidFill>
                <a:hlinkClick r:id="rId5"/>
              </a:rPr>
              <a:t>NU Colors</a:t>
            </a:r>
            <a:r>
              <a:rPr lang="en" sz="2000">
                <a:solidFill>
                  <a:srgbClr val="666666"/>
                </a:solidFill>
              </a:rPr>
              <a:t> provides the Northeastern University palette.</a:t>
            </a:r>
            <a:endParaRPr sz="2000">
              <a:solidFill>
                <a:srgbClr val="666666"/>
              </a:solidFill>
            </a:endParaRPr>
          </a:p>
        </p:txBody>
      </p:sp>
      <p:pic>
        <p:nvPicPr>
          <p:cNvPr id="187" name="Google Shape;187;p36"/>
          <p:cNvPicPr preferRelativeResize="0"/>
          <p:nvPr/>
        </p:nvPicPr>
        <p:blipFill rotWithShape="1">
          <a:blip r:embed="rId6">
            <a:alphaModFix/>
          </a:blip>
          <a:srcRect b="0" l="0" r="50000" t="0"/>
          <a:stretch/>
        </p:blipFill>
        <p:spPr>
          <a:xfrm>
            <a:off x="6000700" y="353125"/>
            <a:ext cx="2779599" cy="2119249"/>
          </a:xfrm>
          <a:prstGeom prst="rect">
            <a:avLst/>
          </a:prstGeom>
          <a:noFill/>
          <a:ln>
            <a:noFill/>
          </a:ln>
        </p:spPr>
      </p:pic>
      <p:pic>
        <p:nvPicPr>
          <p:cNvPr id="188" name="Google Shape;188;p36"/>
          <p:cNvPicPr preferRelativeResize="0"/>
          <p:nvPr/>
        </p:nvPicPr>
        <p:blipFill rotWithShape="1">
          <a:blip r:embed="rId6">
            <a:alphaModFix/>
          </a:blip>
          <a:srcRect b="0" l="54344" r="0" t="0"/>
          <a:stretch/>
        </p:blipFill>
        <p:spPr>
          <a:xfrm>
            <a:off x="6076899" y="2370350"/>
            <a:ext cx="2467149" cy="2060024"/>
          </a:xfrm>
          <a:prstGeom prst="rect">
            <a:avLst/>
          </a:prstGeom>
          <a:noFill/>
          <a:ln>
            <a:noFill/>
          </a:ln>
        </p:spPr>
      </p:pic>
      <p:sp>
        <p:nvSpPr>
          <p:cNvPr id="189" name="Google Shape;189;p36"/>
          <p:cNvSpPr txBox="1"/>
          <p:nvPr/>
        </p:nvSpPr>
        <p:spPr>
          <a:xfrm>
            <a:off x="7083200" y="4299475"/>
            <a:ext cx="12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7"/>
              </a:rPr>
              <a:t>Visme</a:t>
            </a:r>
            <a:r>
              <a:rPr lang="en" sz="1000">
                <a:latin typeface="Cambria"/>
                <a:ea typeface="Cambria"/>
                <a:cs typeface="Cambria"/>
                <a:sym typeface="Cambria"/>
              </a:rPr>
              <a:t> Blog</a:t>
            </a:r>
            <a:endParaRPr sz="1000">
              <a:latin typeface="Cambria"/>
              <a:ea typeface="Cambria"/>
              <a:cs typeface="Cambria"/>
              <a:sym typeface="Cambria"/>
            </a:endParaRPr>
          </a:p>
        </p:txBody>
      </p:sp>
      <p:sp>
        <p:nvSpPr>
          <p:cNvPr id="190" name="Google Shape;190;p36"/>
          <p:cNvSpPr txBox="1"/>
          <p:nvPr/>
        </p:nvSpPr>
        <p:spPr>
          <a:xfrm>
            <a:off x="6244000" y="4568450"/>
            <a:ext cx="2776200" cy="5727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98400"/>
            <a:ext cx="5273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Infographic Formats</a:t>
            </a:r>
            <a:endParaRPr sz="3300"/>
          </a:p>
        </p:txBody>
      </p:sp>
      <p:sp>
        <p:nvSpPr>
          <p:cNvPr id="196" name="Google Shape;196;p37"/>
          <p:cNvSpPr txBox="1"/>
          <p:nvPr>
            <p:ph idx="1" type="body"/>
          </p:nvPr>
        </p:nvSpPr>
        <p:spPr>
          <a:xfrm>
            <a:off x="205750" y="773375"/>
            <a:ext cx="4882500" cy="3795600"/>
          </a:xfrm>
          <a:prstGeom prst="rect">
            <a:avLst/>
          </a:prstGeom>
        </p:spPr>
        <p:txBody>
          <a:bodyPr anchorCtr="0" anchor="t" bIns="91425" lIns="91425" spcFirstLastPara="1" rIns="91425" wrap="square" tIns="91425">
            <a:noAutofit/>
          </a:bodyPr>
          <a:lstStyle/>
          <a:p>
            <a:pPr indent="-285750" lvl="0" marL="285750" rtl="0" algn="l">
              <a:spcBef>
                <a:spcPts val="0"/>
              </a:spcBef>
              <a:spcAft>
                <a:spcPts val="0"/>
              </a:spcAft>
              <a:buSzPts val="1800"/>
              <a:buChar char="●"/>
            </a:pPr>
            <a:r>
              <a:rPr b="1" lang="en" sz="1800"/>
              <a:t>Static</a:t>
            </a:r>
            <a:r>
              <a:rPr lang="en" sz="1800"/>
              <a:t> infographics:</a:t>
            </a:r>
            <a:endParaRPr sz="1800"/>
          </a:p>
          <a:p>
            <a:pPr indent="-285750" lvl="1" marL="571500" rtl="0" algn="l">
              <a:spcBef>
                <a:spcPts val="0"/>
              </a:spcBef>
              <a:spcAft>
                <a:spcPts val="0"/>
              </a:spcAft>
              <a:buSzPts val="1800"/>
              <a:buChar char="○"/>
            </a:pPr>
            <a:r>
              <a:rPr lang="en" sz="1800"/>
              <a:t>Typically fixed information a still image. </a:t>
            </a:r>
            <a:endParaRPr sz="1800"/>
          </a:p>
          <a:p>
            <a:pPr indent="-285750" lvl="0" marL="285750" rtl="0" algn="l">
              <a:spcBef>
                <a:spcPts val="0"/>
              </a:spcBef>
              <a:spcAft>
                <a:spcPts val="0"/>
              </a:spcAft>
              <a:buSzPts val="1800"/>
              <a:buChar char="●"/>
            </a:pPr>
            <a:r>
              <a:rPr b="1" lang="en" sz="1800"/>
              <a:t>Motion</a:t>
            </a:r>
            <a:r>
              <a:rPr lang="en" sz="1800"/>
              <a:t> infographics:</a:t>
            </a:r>
            <a:endParaRPr sz="1800"/>
          </a:p>
          <a:p>
            <a:pPr indent="-285750" lvl="1" marL="571500" rtl="0" algn="l">
              <a:spcBef>
                <a:spcPts val="0"/>
              </a:spcBef>
              <a:spcAft>
                <a:spcPts val="0"/>
              </a:spcAft>
              <a:buSzPts val="1800"/>
              <a:buChar char="○"/>
            </a:pPr>
            <a:r>
              <a:rPr lang="en" sz="1800">
                <a:highlight>
                  <a:schemeClr val="lt1"/>
                </a:highlight>
              </a:rPr>
              <a:t>Typically fixed information. Display output is animated, or moving.</a:t>
            </a:r>
            <a:endParaRPr sz="1800"/>
          </a:p>
          <a:p>
            <a:pPr indent="-285750" lvl="0" marL="285750" rtl="0" algn="l">
              <a:spcBef>
                <a:spcPts val="0"/>
              </a:spcBef>
              <a:spcAft>
                <a:spcPts val="0"/>
              </a:spcAft>
              <a:buSzPts val="1800"/>
              <a:buChar char="●"/>
            </a:pPr>
            <a:r>
              <a:rPr b="1" lang="en" sz="1800"/>
              <a:t>Interactive</a:t>
            </a:r>
            <a:r>
              <a:rPr lang="en" sz="1800"/>
              <a:t> infographics:</a:t>
            </a:r>
            <a:endParaRPr sz="1800"/>
          </a:p>
          <a:p>
            <a:pPr indent="-285750" lvl="1" marL="571500" rtl="0" algn="l">
              <a:spcBef>
                <a:spcPts val="0"/>
              </a:spcBef>
              <a:spcAft>
                <a:spcPts val="0"/>
              </a:spcAft>
              <a:buSzPts val="1800"/>
              <a:buChar char="○"/>
            </a:pPr>
            <a:r>
              <a:rPr lang="en" sz="1800">
                <a:highlight>
                  <a:schemeClr val="lt1"/>
                </a:highlight>
              </a:rPr>
              <a:t>Can be fixed or dynamic information input. </a:t>
            </a:r>
            <a:endParaRPr sz="1800">
              <a:highlight>
                <a:schemeClr val="lt1"/>
              </a:highlight>
            </a:endParaRPr>
          </a:p>
          <a:p>
            <a:pPr indent="-285750" lvl="1" marL="571500" rtl="0" algn="l">
              <a:spcBef>
                <a:spcPts val="0"/>
              </a:spcBef>
              <a:spcAft>
                <a:spcPts val="0"/>
              </a:spcAft>
              <a:buSzPts val="1800"/>
              <a:buChar char="○"/>
            </a:pPr>
            <a:r>
              <a:rPr lang="en" sz="1800">
                <a:highlight>
                  <a:schemeClr val="lt1"/>
                </a:highlight>
              </a:rPr>
              <a:t>User interaction consists of searching for specific data, actively shaping the content displayed, and choosing which information is accessed and visualized.</a:t>
            </a:r>
            <a:endParaRPr sz="1800"/>
          </a:p>
        </p:txBody>
      </p:sp>
      <p:sp>
        <p:nvSpPr>
          <p:cNvPr id="197" name="Google Shape;197;p37"/>
          <p:cNvSpPr txBox="1"/>
          <p:nvPr/>
        </p:nvSpPr>
        <p:spPr>
          <a:xfrm>
            <a:off x="5864788" y="1860117"/>
            <a:ext cx="250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FFFFF"/>
                </a:highlight>
                <a:latin typeface="Cambria"/>
                <a:ea typeface="Cambria"/>
                <a:cs typeface="Cambria"/>
                <a:sym typeface="Cambria"/>
              </a:rPr>
              <a:t>“Biology of ventilation,”</a:t>
            </a:r>
            <a:r>
              <a:rPr lang="en" sz="900">
                <a:highlight>
                  <a:srgbClr val="FFFFFF"/>
                </a:highlight>
                <a:latin typeface="Cambria"/>
                <a:ea typeface="Cambria"/>
                <a:cs typeface="Cambria"/>
                <a:sym typeface="Cambria"/>
              </a:rPr>
              <a:t> </a:t>
            </a:r>
            <a:r>
              <a:rPr lang="en" sz="900" u="sng">
                <a:solidFill>
                  <a:schemeClr val="hlink"/>
                </a:solidFill>
                <a:highlight>
                  <a:srgbClr val="FFFFFF"/>
                </a:highlight>
                <a:latin typeface="Cambria"/>
                <a:ea typeface="Cambria"/>
                <a:cs typeface="Cambria"/>
                <a:sym typeface="Cambria"/>
                <a:hlinkClick r:id="rId3"/>
              </a:rPr>
              <a:t>tapletopwhale.com</a:t>
            </a:r>
            <a:r>
              <a:rPr lang="en" sz="900">
                <a:highlight>
                  <a:srgbClr val="FFFFFF"/>
                </a:highlight>
                <a:latin typeface="Cambria"/>
                <a:ea typeface="Cambria"/>
                <a:cs typeface="Cambria"/>
                <a:sym typeface="Cambria"/>
              </a:rPr>
              <a:t> </a:t>
            </a:r>
            <a:endParaRPr sz="900">
              <a:latin typeface="Cambria"/>
              <a:ea typeface="Cambria"/>
              <a:cs typeface="Cambria"/>
              <a:sym typeface="Cambria"/>
            </a:endParaRPr>
          </a:p>
        </p:txBody>
      </p:sp>
      <p:pic>
        <p:nvPicPr>
          <p:cNvPr id="198" name="Google Shape;198;p37"/>
          <p:cNvPicPr preferRelativeResize="0"/>
          <p:nvPr/>
        </p:nvPicPr>
        <p:blipFill>
          <a:blip r:embed="rId4">
            <a:alphaModFix/>
          </a:blip>
          <a:stretch>
            <a:fillRect/>
          </a:stretch>
        </p:blipFill>
        <p:spPr>
          <a:xfrm>
            <a:off x="5088350" y="274547"/>
            <a:ext cx="4059076" cy="1678475"/>
          </a:xfrm>
          <a:prstGeom prst="rect">
            <a:avLst/>
          </a:prstGeom>
          <a:noFill/>
          <a:ln>
            <a:noFill/>
          </a:ln>
        </p:spPr>
      </p:pic>
      <p:pic>
        <p:nvPicPr>
          <p:cNvPr id="199" name="Google Shape;199;p37"/>
          <p:cNvPicPr preferRelativeResize="0"/>
          <p:nvPr/>
        </p:nvPicPr>
        <p:blipFill rotWithShape="1">
          <a:blip r:embed="rId5">
            <a:alphaModFix/>
          </a:blip>
          <a:srcRect b="0" l="12799" r="41471" t="0"/>
          <a:stretch/>
        </p:blipFill>
        <p:spPr>
          <a:xfrm>
            <a:off x="5141050" y="2134550"/>
            <a:ext cx="2232351" cy="2417100"/>
          </a:xfrm>
          <a:prstGeom prst="rect">
            <a:avLst/>
          </a:prstGeom>
          <a:noFill/>
          <a:ln>
            <a:noFill/>
          </a:ln>
        </p:spPr>
      </p:pic>
      <p:sp>
        <p:nvSpPr>
          <p:cNvPr id="200" name="Google Shape;200;p37"/>
          <p:cNvSpPr txBox="1"/>
          <p:nvPr/>
        </p:nvSpPr>
        <p:spPr>
          <a:xfrm>
            <a:off x="7373400" y="3829425"/>
            <a:ext cx="116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mbria"/>
                <a:ea typeface="Cambria"/>
                <a:cs typeface="Cambria"/>
                <a:sym typeface="Cambria"/>
              </a:rPr>
              <a:t>From “</a:t>
            </a:r>
            <a:r>
              <a:rPr lang="en" sz="900" u="sng">
                <a:solidFill>
                  <a:schemeClr val="hlink"/>
                </a:solidFill>
                <a:latin typeface="Cambria"/>
                <a:ea typeface="Cambria"/>
                <a:cs typeface="Cambria"/>
                <a:sym typeface="Cambria"/>
                <a:hlinkClick r:id="rId6"/>
              </a:rPr>
              <a:t>The New New York Skyline,” </a:t>
            </a:r>
            <a:r>
              <a:rPr i="1" lang="en" sz="900" u="sng">
                <a:solidFill>
                  <a:schemeClr val="hlink"/>
                </a:solidFill>
                <a:latin typeface="Cambria"/>
                <a:ea typeface="Cambria"/>
                <a:cs typeface="Cambria"/>
                <a:sym typeface="Cambria"/>
                <a:hlinkClick r:id="rId7"/>
              </a:rPr>
              <a:t>National Geographic</a:t>
            </a:r>
            <a:endParaRPr i="1" sz="900">
              <a:solidFill>
                <a:schemeClr val="dk2"/>
              </a:solidFill>
              <a:latin typeface="Cambria"/>
              <a:ea typeface="Cambria"/>
              <a:cs typeface="Cambria"/>
              <a:sym typeface="Cambria"/>
            </a:endParaRPr>
          </a:p>
        </p:txBody>
      </p:sp>
      <p:sp>
        <p:nvSpPr>
          <p:cNvPr id="201" name="Google Shape;201;p37"/>
          <p:cNvSpPr txBox="1"/>
          <p:nvPr/>
        </p:nvSpPr>
        <p:spPr>
          <a:xfrm>
            <a:off x="6018500" y="4568975"/>
            <a:ext cx="3001800" cy="6003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5" name="Shape 205"/>
        <p:cNvGrpSpPr/>
        <p:nvPr/>
      </p:nvGrpSpPr>
      <p:grpSpPr>
        <a:xfrm>
          <a:off x="0" y="0"/>
          <a:ext cx="0" cy="0"/>
          <a:chOff x="0" y="0"/>
          <a:chExt cx="0" cy="0"/>
        </a:xfrm>
      </p:grpSpPr>
      <p:sp>
        <p:nvSpPr>
          <p:cNvPr id="206" name="Google Shape;206;p38"/>
          <p:cNvSpPr txBox="1"/>
          <p:nvPr>
            <p:ph type="title"/>
          </p:nvPr>
        </p:nvSpPr>
        <p:spPr>
          <a:xfrm>
            <a:off x="521325"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Getting Started with Canva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330900" y="275325"/>
            <a:ext cx="8482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Sign up</a:t>
            </a:r>
            <a:r>
              <a:rPr lang="en" sz="3600"/>
              <a:t>/Login</a:t>
            </a:r>
            <a:endParaRPr sz="3600"/>
          </a:p>
        </p:txBody>
      </p:sp>
      <p:sp>
        <p:nvSpPr>
          <p:cNvPr id="212" name="Google Shape;212;p39"/>
          <p:cNvSpPr txBox="1"/>
          <p:nvPr>
            <p:ph idx="1" type="body"/>
          </p:nvPr>
        </p:nvSpPr>
        <p:spPr>
          <a:xfrm>
            <a:off x="330900" y="1199750"/>
            <a:ext cx="3364200" cy="3078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Canva is a free online infographic maker.</a:t>
            </a:r>
            <a:endParaRPr sz="2100"/>
          </a:p>
          <a:p>
            <a:pPr indent="-361950" lvl="0" marL="457200" rtl="0" algn="l">
              <a:spcBef>
                <a:spcPts val="0"/>
              </a:spcBef>
              <a:spcAft>
                <a:spcPts val="0"/>
              </a:spcAft>
              <a:buSzPts val="2100"/>
              <a:buChar char="●"/>
            </a:pPr>
            <a:r>
              <a:rPr lang="en" sz="2100"/>
              <a:t>Use your Gmail/Facebook/Apple ID to sign up or create an account.</a:t>
            </a:r>
            <a:endParaRPr sz="2100"/>
          </a:p>
          <a:p>
            <a:pPr indent="-361950" lvl="0" marL="457200" rtl="0" algn="l">
              <a:spcBef>
                <a:spcPts val="0"/>
              </a:spcBef>
              <a:spcAft>
                <a:spcPts val="0"/>
              </a:spcAft>
              <a:buSzPts val="2100"/>
              <a:buChar char="●"/>
            </a:pPr>
            <a:r>
              <a:rPr lang="en" sz="2100"/>
              <a:t>Click “Create A Design.”</a:t>
            </a:r>
            <a:endParaRPr sz="2100"/>
          </a:p>
        </p:txBody>
      </p:sp>
      <p:pic>
        <p:nvPicPr>
          <p:cNvPr id="213" name="Google Shape;213;p39"/>
          <p:cNvPicPr preferRelativeResize="0"/>
          <p:nvPr/>
        </p:nvPicPr>
        <p:blipFill>
          <a:blip r:embed="rId3">
            <a:alphaModFix/>
          </a:blip>
          <a:stretch>
            <a:fillRect/>
          </a:stretch>
        </p:blipFill>
        <p:spPr>
          <a:xfrm>
            <a:off x="3750450" y="1106138"/>
            <a:ext cx="5144100" cy="2931233"/>
          </a:xfrm>
          <a:prstGeom prst="rect">
            <a:avLst/>
          </a:prstGeom>
          <a:noFill/>
          <a:ln>
            <a:noFill/>
          </a:ln>
        </p:spPr>
      </p:pic>
      <p:sp>
        <p:nvSpPr>
          <p:cNvPr id="214" name="Google Shape;214;p39"/>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Up...</a:t>
            </a:r>
            <a:endParaRPr/>
          </a:p>
        </p:txBody>
      </p:sp>
      <p:sp>
        <p:nvSpPr>
          <p:cNvPr id="220" name="Google Shape;220;p40"/>
          <p:cNvSpPr txBox="1"/>
          <p:nvPr>
            <p:ph idx="4294967295" type="body"/>
          </p:nvPr>
        </p:nvSpPr>
        <p:spPr>
          <a:xfrm>
            <a:off x="311700" y="928475"/>
            <a:ext cx="5107500" cy="36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First, pick your canvas dimensions. Canva features a curated ‘infographic’ size, but you can customize the width and length when opening a new graphic. You can also add more ‘pages.’ </a:t>
            </a:r>
            <a:endParaRPr sz="1700"/>
          </a:p>
          <a:p>
            <a:pPr indent="-336550" lvl="1" marL="914400" rtl="0" algn="l">
              <a:spcBef>
                <a:spcPts val="0"/>
              </a:spcBef>
              <a:spcAft>
                <a:spcPts val="0"/>
              </a:spcAft>
              <a:buSzPts val="1700"/>
              <a:buChar char="○"/>
            </a:pPr>
            <a:r>
              <a:rPr lang="en" sz="1700"/>
              <a:t>Unfortunately, resizing and adding pages in an already existing graphic is only available in paid subscriptions.</a:t>
            </a:r>
            <a:endParaRPr sz="1700"/>
          </a:p>
          <a:p>
            <a:pPr indent="-336550" lvl="0" marL="457200" rtl="0" algn="l">
              <a:spcBef>
                <a:spcPts val="0"/>
              </a:spcBef>
              <a:spcAft>
                <a:spcPts val="0"/>
              </a:spcAft>
              <a:buSzPts val="1700"/>
              <a:buChar char="●"/>
            </a:pPr>
            <a:r>
              <a:rPr lang="en" sz="1700"/>
              <a:t>Infographics work best when presenting information through one direction, so it might help to size your canvas as being long either vertically or horizontally.</a:t>
            </a:r>
            <a:endParaRPr sz="1700"/>
          </a:p>
        </p:txBody>
      </p:sp>
      <p:pic>
        <p:nvPicPr>
          <p:cNvPr id="221" name="Google Shape;221;p40"/>
          <p:cNvPicPr preferRelativeResize="0"/>
          <p:nvPr/>
        </p:nvPicPr>
        <p:blipFill>
          <a:blip r:embed="rId3">
            <a:alphaModFix/>
          </a:blip>
          <a:stretch>
            <a:fillRect/>
          </a:stretch>
        </p:blipFill>
        <p:spPr>
          <a:xfrm>
            <a:off x="5653550" y="237625"/>
            <a:ext cx="3297788" cy="4028375"/>
          </a:xfrm>
          <a:prstGeom prst="rect">
            <a:avLst/>
          </a:prstGeom>
          <a:noFill/>
          <a:ln>
            <a:noFill/>
          </a:ln>
        </p:spPr>
      </p:pic>
      <p:sp>
        <p:nvSpPr>
          <p:cNvPr id="222" name="Google Shape;222;p40"/>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a Style</a:t>
            </a:r>
            <a:endParaRPr/>
          </a:p>
        </p:txBody>
      </p:sp>
      <p:sp>
        <p:nvSpPr>
          <p:cNvPr id="228" name="Google Shape;228;p41"/>
          <p:cNvSpPr txBox="1"/>
          <p:nvPr>
            <p:ph idx="4294967295" type="body"/>
          </p:nvPr>
        </p:nvSpPr>
        <p:spPr>
          <a:xfrm>
            <a:off x="311700" y="1028575"/>
            <a:ext cx="51075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Infographics work best when presented in a uniform style. </a:t>
            </a:r>
            <a:endParaRPr sz="2000"/>
          </a:p>
          <a:p>
            <a:pPr indent="-355600" lvl="0" marL="457200" rtl="0" algn="l">
              <a:spcBef>
                <a:spcPts val="0"/>
              </a:spcBef>
              <a:spcAft>
                <a:spcPts val="0"/>
              </a:spcAft>
              <a:buSzPts val="2000"/>
              <a:buChar char="●"/>
            </a:pPr>
            <a:r>
              <a:rPr lang="en" sz="2000"/>
              <a:t>Try to get your information and your design to work together! </a:t>
            </a:r>
            <a:endParaRPr sz="2000"/>
          </a:p>
          <a:p>
            <a:pPr indent="-355600" lvl="0" marL="457200" rtl="0" algn="l">
              <a:spcBef>
                <a:spcPts val="0"/>
              </a:spcBef>
              <a:spcAft>
                <a:spcPts val="0"/>
              </a:spcAft>
              <a:buSzPts val="2000"/>
              <a:buChar char="●"/>
            </a:pPr>
            <a:r>
              <a:rPr lang="en" sz="2000"/>
              <a:t>If you need some help or inspiration, Canva offers several infographic templates you can start from.</a:t>
            </a:r>
            <a:endParaRPr sz="1500"/>
          </a:p>
        </p:txBody>
      </p:sp>
      <p:pic>
        <p:nvPicPr>
          <p:cNvPr id="229" name="Google Shape;229;p41"/>
          <p:cNvPicPr preferRelativeResize="0"/>
          <p:nvPr/>
        </p:nvPicPr>
        <p:blipFill>
          <a:blip r:embed="rId3">
            <a:alphaModFix/>
          </a:blip>
          <a:stretch>
            <a:fillRect/>
          </a:stretch>
        </p:blipFill>
        <p:spPr>
          <a:xfrm>
            <a:off x="5842600" y="416600"/>
            <a:ext cx="2989700" cy="4028375"/>
          </a:xfrm>
          <a:prstGeom prst="rect">
            <a:avLst/>
          </a:prstGeom>
          <a:noFill/>
          <a:ln>
            <a:noFill/>
          </a:ln>
        </p:spPr>
      </p:pic>
      <p:sp>
        <p:nvSpPr>
          <p:cNvPr id="230" name="Google Shape;230;p41"/>
          <p:cNvSpPr txBox="1"/>
          <p:nvPr/>
        </p:nvSpPr>
        <p:spPr>
          <a:xfrm>
            <a:off x="6030500" y="4526175"/>
            <a:ext cx="2989800" cy="617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22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Layers</a:t>
            </a:r>
            <a:endParaRPr/>
          </a:p>
        </p:txBody>
      </p:sp>
      <p:sp>
        <p:nvSpPr>
          <p:cNvPr id="236" name="Google Shape;236;p42"/>
          <p:cNvSpPr txBox="1"/>
          <p:nvPr>
            <p:ph idx="4294967295" type="body"/>
          </p:nvPr>
        </p:nvSpPr>
        <p:spPr>
          <a:xfrm>
            <a:off x="311700" y="863550"/>
            <a:ext cx="5274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Canva works by combining several graphic layers. </a:t>
            </a:r>
            <a:endParaRPr sz="2000"/>
          </a:p>
          <a:p>
            <a:pPr indent="-355600" lvl="0" marL="457200" rtl="0" algn="l">
              <a:spcBef>
                <a:spcPts val="0"/>
              </a:spcBef>
              <a:spcAft>
                <a:spcPts val="0"/>
              </a:spcAft>
              <a:buSzPts val="2000"/>
              <a:buChar char="●"/>
            </a:pPr>
            <a:r>
              <a:rPr lang="en" sz="2000"/>
              <a:t>Layers can be anything that shows up on the canvas—elements, charts, text, etc.—and can be customized in many ways. You can drag them around, change their colors, </a:t>
            </a:r>
            <a:r>
              <a:rPr lang="en" sz="2000"/>
              <a:t>resize them, and more!</a:t>
            </a:r>
            <a:endParaRPr sz="2000"/>
          </a:p>
          <a:p>
            <a:pPr indent="0" lvl="0" marL="0" rtl="0" algn="l">
              <a:spcBef>
                <a:spcPts val="1600"/>
              </a:spcBef>
              <a:spcAft>
                <a:spcPts val="1600"/>
              </a:spcAft>
              <a:buNone/>
            </a:pPr>
            <a:r>
              <a:rPr lang="en" sz="1500"/>
              <a:t>Remember that you can always send a layer ‘forward’ or ‘back’ relative to other layers with a </a:t>
            </a:r>
            <a:r>
              <a:rPr lang="en" sz="1500"/>
              <a:t>right click</a:t>
            </a:r>
            <a:r>
              <a:rPr lang="en" sz="1500"/>
              <a:t> on PC, control click on Macs</a:t>
            </a:r>
            <a:r>
              <a:rPr lang="en" sz="1500"/>
              <a:t> (or use the key commands shown at right</a:t>
            </a:r>
            <a:r>
              <a:rPr lang="en" sz="1500"/>
              <a:t>) → </a:t>
            </a:r>
            <a:endParaRPr sz="1500"/>
          </a:p>
        </p:txBody>
      </p:sp>
      <p:pic>
        <p:nvPicPr>
          <p:cNvPr id="237" name="Google Shape;237;p42"/>
          <p:cNvPicPr preferRelativeResize="0"/>
          <p:nvPr/>
        </p:nvPicPr>
        <p:blipFill>
          <a:blip r:embed="rId3">
            <a:alphaModFix/>
          </a:blip>
          <a:stretch>
            <a:fillRect/>
          </a:stretch>
        </p:blipFill>
        <p:spPr>
          <a:xfrm>
            <a:off x="5624100" y="416600"/>
            <a:ext cx="3335321" cy="4028375"/>
          </a:xfrm>
          <a:prstGeom prst="rect">
            <a:avLst/>
          </a:prstGeom>
          <a:noFill/>
          <a:ln>
            <a:noFill/>
          </a:ln>
        </p:spPr>
      </p:pic>
      <p:sp>
        <p:nvSpPr>
          <p:cNvPr id="238" name="Google Shape;238;p42"/>
          <p:cNvSpPr txBox="1"/>
          <p:nvPr/>
        </p:nvSpPr>
        <p:spPr>
          <a:xfrm>
            <a:off x="6244000" y="4458150"/>
            <a:ext cx="2776200" cy="685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Alt-Text</a:t>
            </a:r>
            <a:endParaRPr/>
          </a:p>
        </p:txBody>
      </p:sp>
      <p:pic>
        <p:nvPicPr>
          <p:cNvPr id="244" name="Google Shape;244;p43"/>
          <p:cNvPicPr preferRelativeResize="0"/>
          <p:nvPr/>
        </p:nvPicPr>
        <p:blipFill>
          <a:blip r:embed="rId3">
            <a:alphaModFix/>
          </a:blip>
          <a:stretch>
            <a:fillRect/>
          </a:stretch>
        </p:blipFill>
        <p:spPr>
          <a:xfrm>
            <a:off x="5353400" y="237625"/>
            <a:ext cx="3478900" cy="3601675"/>
          </a:xfrm>
          <a:prstGeom prst="rect">
            <a:avLst/>
          </a:prstGeom>
          <a:noFill/>
          <a:ln>
            <a:noFill/>
          </a:ln>
        </p:spPr>
      </p:pic>
      <p:sp>
        <p:nvSpPr>
          <p:cNvPr id="245" name="Google Shape;245;p43"/>
          <p:cNvSpPr txBox="1"/>
          <p:nvPr>
            <p:ph idx="4294967295" type="body"/>
          </p:nvPr>
        </p:nvSpPr>
        <p:spPr>
          <a:xfrm>
            <a:off x="311700" y="863550"/>
            <a:ext cx="5196600" cy="3514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Alt-text is a description of an image that conveys the image content and meaning. This descriptive text is attached to the image’s file properties. </a:t>
            </a:r>
            <a:endParaRPr sz="2000"/>
          </a:p>
          <a:p>
            <a:pPr indent="-355600" lvl="0" marL="457200" rtl="0" algn="l">
              <a:spcBef>
                <a:spcPts val="0"/>
              </a:spcBef>
              <a:spcAft>
                <a:spcPts val="0"/>
              </a:spcAft>
              <a:buSzPts val="2000"/>
              <a:buChar char="●"/>
            </a:pPr>
            <a:r>
              <a:rPr lang="en" sz="2000"/>
              <a:t>People with low or no vision can use assistive technology like screen readers to hear the alt-text description of digital images. When a screen reader reaches the image, it will read the alt-text description out loud. </a:t>
            </a:r>
            <a:endParaRPr sz="2000"/>
          </a:p>
        </p:txBody>
      </p:sp>
      <p:sp>
        <p:nvSpPr>
          <p:cNvPr id="246" name="Google Shape;246;p43"/>
          <p:cNvSpPr txBox="1"/>
          <p:nvPr/>
        </p:nvSpPr>
        <p:spPr>
          <a:xfrm>
            <a:off x="6020200" y="37674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Based on : </a:t>
            </a:r>
            <a:r>
              <a:rPr lang="en" sz="1100" u="sng">
                <a:solidFill>
                  <a:srgbClr val="2200CC"/>
                </a:solidFill>
                <a:hlinkClick r:id="rId4">
                  <a:extLst>
                    <a:ext uri="{A12FA001-AC4F-418D-AE19-62706E023703}">
                      <ahyp:hlinkClr val="tx"/>
                    </a:ext>
                  </a:extLst>
                </a:hlinkClick>
              </a:rPr>
              <a:t>Microsoft’s How to write effective alt-text</a:t>
            </a:r>
            <a:endParaRPr/>
          </a:p>
        </p:txBody>
      </p:sp>
      <p:sp>
        <p:nvSpPr>
          <p:cNvPr id="247" name="Google Shape;247;p43"/>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6"/>
          <p:cNvSpPr txBox="1"/>
          <p:nvPr>
            <p:ph type="title"/>
          </p:nvPr>
        </p:nvSpPr>
        <p:spPr>
          <a:xfrm>
            <a:off x="311700" y="137500"/>
            <a:ext cx="482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a:t>
            </a:r>
            <a:r>
              <a:rPr lang="en"/>
              <a:t> Agenda</a:t>
            </a:r>
            <a:endParaRPr/>
          </a:p>
          <a:p>
            <a:pPr indent="0" lvl="0" marL="0" rtl="0" algn="l">
              <a:spcBef>
                <a:spcPts val="0"/>
              </a:spcBef>
              <a:spcAft>
                <a:spcPts val="0"/>
              </a:spcAft>
              <a:buNone/>
            </a:pPr>
            <a:r>
              <a:t/>
            </a:r>
            <a:endParaRPr/>
          </a:p>
        </p:txBody>
      </p:sp>
      <p:sp>
        <p:nvSpPr>
          <p:cNvPr id="110" name="Google Shape;110;p26"/>
          <p:cNvSpPr txBox="1"/>
          <p:nvPr>
            <p:ph idx="1" type="body"/>
          </p:nvPr>
        </p:nvSpPr>
        <p:spPr>
          <a:xfrm>
            <a:off x="211800" y="817550"/>
            <a:ext cx="7971900" cy="3827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Learn about dynamic and static modes of conveying information.</a:t>
            </a:r>
            <a:endParaRPr sz="2100"/>
          </a:p>
          <a:p>
            <a:pPr indent="-361950" lvl="0" marL="457200" rtl="0" algn="l">
              <a:spcBef>
                <a:spcPts val="0"/>
              </a:spcBef>
              <a:spcAft>
                <a:spcPts val="0"/>
              </a:spcAft>
              <a:buSzPts val="2100"/>
              <a:buChar char="●"/>
            </a:pPr>
            <a:r>
              <a:rPr lang="en" sz="2100"/>
              <a:t>Review </a:t>
            </a:r>
            <a:r>
              <a:rPr lang="en" sz="2100"/>
              <a:t>best practices</a:t>
            </a:r>
            <a:r>
              <a:rPr lang="en" sz="2100"/>
              <a:t> of visualizing data.</a:t>
            </a:r>
            <a:endParaRPr sz="2100"/>
          </a:p>
          <a:p>
            <a:pPr indent="-361950" lvl="0" marL="457200" rtl="0" algn="l">
              <a:spcBef>
                <a:spcPts val="0"/>
              </a:spcBef>
              <a:spcAft>
                <a:spcPts val="0"/>
              </a:spcAft>
              <a:buSzPts val="2100"/>
              <a:buChar char="●"/>
            </a:pPr>
            <a:r>
              <a:rPr lang="en" sz="2100"/>
              <a:t>Explore how to make visualizations using Canva, a free online tool.</a:t>
            </a:r>
            <a:endParaRPr sz="2100"/>
          </a:p>
          <a:p>
            <a:pPr indent="-361950" lvl="0" marL="457200" rtl="0" algn="l">
              <a:spcBef>
                <a:spcPts val="0"/>
              </a:spcBef>
              <a:spcAft>
                <a:spcPts val="0"/>
              </a:spcAft>
              <a:buSzPts val="2100"/>
              <a:buChar char="●"/>
            </a:pPr>
            <a:r>
              <a:rPr lang="en" sz="2100"/>
              <a:t>Consider accessibility in designing presentations and infographics.</a:t>
            </a:r>
            <a:endParaRPr sz="2100"/>
          </a:p>
          <a:p>
            <a:pPr indent="0" lvl="0" marL="0" rtl="0" algn="l">
              <a:spcBef>
                <a:spcPts val="1600"/>
              </a:spcBef>
              <a:spcAft>
                <a:spcPts val="0"/>
              </a:spcAft>
              <a:buNone/>
            </a:pPr>
            <a:r>
              <a:rPr lang="en" sz="2000"/>
              <a:t>For more information, please see: </a:t>
            </a:r>
            <a:r>
              <a:rPr lang="en" sz="1600" u="sng">
                <a:solidFill>
                  <a:srgbClr val="1C3AA9"/>
                </a:solidFill>
                <a:latin typeface="Calibri"/>
                <a:ea typeface="Calibri"/>
                <a:cs typeface="Calibri"/>
                <a:sym typeface="Calibri"/>
                <a:hlinkClick r:id="rId3">
                  <a:extLst>
                    <a:ext uri="{A12FA001-AC4F-418D-AE19-62706E023703}">
                      <ahyp:hlinkClr val="tx"/>
                    </a:ext>
                  </a:extLst>
                </a:hlinkClick>
              </a:rPr>
              <a:t>https://bit.ly/sp24-gilreath-infographics</a:t>
            </a:r>
            <a:endParaRPr sz="2700"/>
          </a:p>
          <a:p>
            <a:pPr indent="0" lvl="0" marL="0" rtl="0" algn="l">
              <a:spcBef>
                <a:spcPts val="1600"/>
              </a:spcBef>
              <a:spcAft>
                <a:spcPts val="1600"/>
              </a:spcAft>
              <a:buNone/>
            </a:pPr>
            <a:r>
              <a:t/>
            </a:r>
            <a:endParaRPr sz="2000">
              <a:highlight>
                <a:srgbClr val="FFFF00"/>
              </a:highlight>
            </a:endParaRPr>
          </a:p>
        </p:txBody>
      </p:sp>
      <p:sp>
        <p:nvSpPr>
          <p:cNvPr id="111" name="Google Shape;111;p26">
            <a:hlinkClick r:id="rId4"/>
          </p:cNvPr>
          <p:cNvSpPr txBox="1"/>
          <p:nvPr/>
        </p:nvSpPr>
        <p:spPr>
          <a:xfrm>
            <a:off x="7613600" y="4260050"/>
            <a:ext cx="161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rgbClr val="2200CC"/>
                </a:solidFill>
                <a:latin typeface="Cambria"/>
                <a:ea typeface="Cambria"/>
                <a:cs typeface="Cambria"/>
                <a:sym typeface="Cambria"/>
              </a:rPr>
              <a:t>SDG Report 2020</a:t>
            </a:r>
            <a:endParaRPr sz="1300" u="sng">
              <a:solidFill>
                <a:srgbClr val="2200CC"/>
              </a:solidFill>
              <a:latin typeface="Cambria"/>
              <a:ea typeface="Cambria"/>
              <a:cs typeface="Cambria"/>
              <a:sym typeface="Cambria"/>
            </a:endParaRPr>
          </a:p>
        </p:txBody>
      </p:sp>
      <p:sp>
        <p:nvSpPr>
          <p:cNvPr id="112" name="Google Shape;112;p26"/>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Alt-Text</a:t>
            </a:r>
            <a:endParaRPr/>
          </a:p>
        </p:txBody>
      </p:sp>
      <p:pic>
        <p:nvPicPr>
          <p:cNvPr id="253" name="Google Shape;253;p44"/>
          <p:cNvPicPr preferRelativeResize="0"/>
          <p:nvPr/>
        </p:nvPicPr>
        <p:blipFill>
          <a:blip r:embed="rId3">
            <a:alphaModFix/>
          </a:blip>
          <a:stretch>
            <a:fillRect/>
          </a:stretch>
        </p:blipFill>
        <p:spPr>
          <a:xfrm>
            <a:off x="5353400" y="237625"/>
            <a:ext cx="3790601" cy="3924376"/>
          </a:xfrm>
          <a:prstGeom prst="rect">
            <a:avLst/>
          </a:prstGeom>
          <a:noFill/>
          <a:ln>
            <a:noFill/>
          </a:ln>
        </p:spPr>
      </p:pic>
      <p:sp>
        <p:nvSpPr>
          <p:cNvPr id="254" name="Google Shape;254;p44"/>
          <p:cNvSpPr txBox="1"/>
          <p:nvPr>
            <p:ph idx="4294967295" type="body"/>
          </p:nvPr>
        </p:nvSpPr>
        <p:spPr>
          <a:xfrm>
            <a:off x="109700" y="814500"/>
            <a:ext cx="5243700" cy="79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You can export your infographic as an image and then add alt-text.</a:t>
            </a:r>
            <a:endParaRPr sz="1900"/>
          </a:p>
          <a:p>
            <a:pPr indent="0" lvl="0" marL="0" rtl="0" algn="l">
              <a:spcBef>
                <a:spcPts val="1600"/>
              </a:spcBef>
              <a:spcAft>
                <a:spcPts val="1600"/>
              </a:spcAft>
              <a:buNone/>
            </a:pPr>
            <a:r>
              <a:t/>
            </a:r>
            <a:endParaRPr sz="2000"/>
          </a:p>
        </p:txBody>
      </p:sp>
      <p:sp>
        <p:nvSpPr>
          <p:cNvPr id="255" name="Google Shape;255;p44"/>
          <p:cNvSpPr txBox="1"/>
          <p:nvPr/>
        </p:nvSpPr>
        <p:spPr>
          <a:xfrm>
            <a:off x="109700" y="1472325"/>
            <a:ext cx="5243700" cy="36324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2"/>
              </a:buClr>
              <a:buSzPts val="1900"/>
              <a:buFont typeface="Cambria"/>
              <a:buChar char="●"/>
            </a:pPr>
            <a:r>
              <a:rPr lang="en" sz="1900">
                <a:solidFill>
                  <a:schemeClr val="dk2"/>
                </a:solidFill>
                <a:latin typeface="Cambria"/>
                <a:ea typeface="Cambria"/>
                <a:cs typeface="Cambria"/>
                <a:sym typeface="Cambria"/>
              </a:rPr>
              <a:t>Find the image in your file directory. </a:t>
            </a:r>
            <a:endParaRPr sz="1900">
              <a:solidFill>
                <a:schemeClr val="dk2"/>
              </a:solidFill>
              <a:latin typeface="Cambria"/>
              <a:ea typeface="Cambria"/>
              <a:cs typeface="Cambria"/>
              <a:sym typeface="Cambria"/>
            </a:endParaRPr>
          </a:p>
          <a:p>
            <a:pPr indent="-349250" lvl="0" marL="457200" rtl="0" algn="l">
              <a:lnSpc>
                <a:spcPct val="115000"/>
              </a:lnSpc>
              <a:spcBef>
                <a:spcPts val="0"/>
              </a:spcBef>
              <a:spcAft>
                <a:spcPts val="0"/>
              </a:spcAft>
              <a:buClr>
                <a:schemeClr val="dk2"/>
              </a:buClr>
              <a:buSzPts val="1900"/>
              <a:buFont typeface="Cambria"/>
              <a:buChar char="●"/>
            </a:pPr>
            <a:r>
              <a:rPr lang="en" sz="1900">
                <a:solidFill>
                  <a:schemeClr val="dk2"/>
                </a:solidFill>
                <a:latin typeface="Cambria"/>
                <a:ea typeface="Cambria"/>
                <a:cs typeface="Cambria"/>
                <a:sym typeface="Cambria"/>
              </a:rPr>
              <a:t>On PC: Right-click the image and select ‘Properties.’ Choose the ‘Details’ tab and click on the ‘Title’ field. </a:t>
            </a:r>
            <a:endParaRPr sz="1900">
              <a:solidFill>
                <a:schemeClr val="dk2"/>
              </a:solidFill>
              <a:latin typeface="Cambria"/>
              <a:ea typeface="Cambria"/>
              <a:cs typeface="Cambria"/>
              <a:sym typeface="Cambria"/>
            </a:endParaRPr>
          </a:p>
          <a:p>
            <a:pPr indent="-349250" lvl="0" marL="457200" rtl="0" algn="l">
              <a:lnSpc>
                <a:spcPct val="115000"/>
              </a:lnSpc>
              <a:spcBef>
                <a:spcPts val="0"/>
              </a:spcBef>
              <a:spcAft>
                <a:spcPts val="0"/>
              </a:spcAft>
              <a:buClr>
                <a:schemeClr val="dk2"/>
              </a:buClr>
              <a:buSzPts val="1900"/>
              <a:buFont typeface="Cambria"/>
              <a:buChar char="●"/>
            </a:pPr>
            <a:r>
              <a:rPr lang="en" sz="1900">
                <a:solidFill>
                  <a:schemeClr val="dk2"/>
                </a:solidFill>
                <a:latin typeface="Cambria"/>
                <a:ea typeface="Cambria"/>
                <a:cs typeface="Cambria"/>
                <a:sym typeface="Cambria"/>
              </a:rPr>
              <a:t>On Mac: Control-click the image and select ‘Get Info’ on Macs, then edit the ‘Comments’ field. </a:t>
            </a:r>
            <a:endParaRPr sz="1900">
              <a:solidFill>
                <a:schemeClr val="dk2"/>
              </a:solidFill>
              <a:latin typeface="Cambria"/>
              <a:ea typeface="Cambria"/>
              <a:cs typeface="Cambria"/>
              <a:sym typeface="Cambria"/>
            </a:endParaRPr>
          </a:p>
          <a:p>
            <a:pPr indent="-349250" lvl="0" marL="457200" rtl="0" algn="l">
              <a:lnSpc>
                <a:spcPct val="115000"/>
              </a:lnSpc>
              <a:spcBef>
                <a:spcPts val="0"/>
              </a:spcBef>
              <a:spcAft>
                <a:spcPts val="0"/>
              </a:spcAft>
              <a:buClr>
                <a:schemeClr val="dk2"/>
              </a:buClr>
              <a:buSzPts val="1900"/>
              <a:buFont typeface="Cambria"/>
              <a:buChar char="●"/>
            </a:pPr>
            <a:r>
              <a:rPr lang="en" sz="1900">
                <a:solidFill>
                  <a:schemeClr val="dk2"/>
                </a:solidFill>
                <a:latin typeface="Cambria"/>
                <a:ea typeface="Cambria"/>
                <a:cs typeface="Cambria"/>
                <a:sym typeface="Cambria"/>
              </a:rPr>
              <a:t>Write a description of and insights from your infographic. </a:t>
            </a:r>
            <a:endParaRPr sz="1900">
              <a:solidFill>
                <a:schemeClr val="dk2"/>
              </a:solidFill>
              <a:latin typeface="Cambria"/>
              <a:ea typeface="Cambria"/>
              <a:cs typeface="Cambria"/>
              <a:sym typeface="Cambria"/>
            </a:endParaRPr>
          </a:p>
          <a:p>
            <a:pPr indent="0" lvl="0" marL="0" rtl="0" algn="l">
              <a:spcBef>
                <a:spcPts val="1600"/>
              </a:spcBef>
              <a:spcAft>
                <a:spcPts val="0"/>
              </a:spcAft>
              <a:buNone/>
            </a:pPr>
            <a:r>
              <a:t/>
            </a:r>
            <a:endParaRPr>
              <a:latin typeface="Cambria"/>
              <a:ea typeface="Cambria"/>
              <a:cs typeface="Cambria"/>
              <a:sym typeface="Cambria"/>
            </a:endParaRPr>
          </a:p>
        </p:txBody>
      </p:sp>
      <p:sp>
        <p:nvSpPr>
          <p:cNvPr id="256" name="Google Shape;256;p44"/>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237625"/>
            <a:ext cx="528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Alt-Text</a:t>
            </a:r>
            <a:endParaRPr/>
          </a:p>
        </p:txBody>
      </p:sp>
      <p:sp>
        <p:nvSpPr>
          <p:cNvPr id="262" name="Google Shape;262;p45"/>
          <p:cNvSpPr txBox="1"/>
          <p:nvPr>
            <p:ph idx="1" type="body"/>
          </p:nvPr>
        </p:nvSpPr>
        <p:spPr>
          <a:xfrm>
            <a:off x="368400" y="1028575"/>
            <a:ext cx="4010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2-3 takeaways from this infographic?</a:t>
            </a:r>
            <a:endParaRPr/>
          </a:p>
          <a:p>
            <a:pPr indent="0" lvl="0" marL="0" rtl="0" algn="l">
              <a:spcBef>
                <a:spcPts val="1600"/>
              </a:spcBef>
              <a:spcAft>
                <a:spcPts val="1600"/>
              </a:spcAft>
              <a:buNone/>
            </a:pPr>
            <a:r>
              <a:rPr lang="en"/>
              <a:t>What information do you think is important to include in alt-text for this </a:t>
            </a:r>
            <a:r>
              <a:rPr lang="en"/>
              <a:t>infographic</a:t>
            </a:r>
            <a:r>
              <a:rPr lang="en"/>
              <a:t>?</a:t>
            </a:r>
            <a:endParaRPr/>
          </a:p>
        </p:txBody>
      </p:sp>
      <p:pic>
        <p:nvPicPr>
          <p:cNvPr id="263" name="Google Shape;263;p45"/>
          <p:cNvPicPr preferRelativeResize="0"/>
          <p:nvPr/>
        </p:nvPicPr>
        <p:blipFill>
          <a:blip r:embed="rId3">
            <a:alphaModFix/>
          </a:blip>
          <a:stretch>
            <a:fillRect/>
          </a:stretch>
        </p:blipFill>
        <p:spPr>
          <a:xfrm>
            <a:off x="5600088" y="107388"/>
            <a:ext cx="2360361" cy="4928725"/>
          </a:xfrm>
          <a:prstGeom prst="rect">
            <a:avLst/>
          </a:prstGeom>
          <a:noFill/>
          <a:ln>
            <a:noFill/>
          </a:ln>
        </p:spPr>
      </p:pic>
      <p:sp>
        <p:nvSpPr>
          <p:cNvPr id="264" name="Google Shape;264;p45"/>
          <p:cNvSpPr txBox="1"/>
          <p:nvPr/>
        </p:nvSpPr>
        <p:spPr>
          <a:xfrm>
            <a:off x="7960550" y="4242300"/>
            <a:ext cx="886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Cambria"/>
                <a:ea typeface="Cambria"/>
                <a:cs typeface="Cambria"/>
                <a:sym typeface="Cambria"/>
                <a:hlinkClick r:id="rId4"/>
              </a:rPr>
              <a:t>Northeastern University College of Professional Studies</a:t>
            </a:r>
            <a:endParaRPr sz="800">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8" name="Shape 268"/>
        <p:cNvGrpSpPr/>
        <p:nvPr/>
      </p:nvGrpSpPr>
      <p:grpSpPr>
        <a:xfrm>
          <a:off x="0" y="0"/>
          <a:ext cx="0" cy="0"/>
          <a:chOff x="0" y="0"/>
          <a:chExt cx="0" cy="0"/>
        </a:xfrm>
      </p:grpSpPr>
      <p:sp>
        <p:nvSpPr>
          <p:cNvPr id="269" name="Google Shape;269;p46"/>
          <p:cNvSpPr txBox="1"/>
          <p:nvPr>
            <p:ph type="title"/>
          </p:nvPr>
        </p:nvSpPr>
        <p:spPr>
          <a:xfrm>
            <a:off x="490250" y="526350"/>
            <a:ext cx="8350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Accurately Representing Data in Visuals and Infographics</a:t>
            </a:r>
            <a:endParaRPr/>
          </a:p>
          <a:p>
            <a:pPr indent="0" lvl="0" marL="0" rtl="0" algn="l">
              <a:spcBef>
                <a:spcPts val="0"/>
              </a:spcBef>
              <a:spcAft>
                <a:spcPts val="0"/>
              </a:spcAft>
              <a:buNone/>
            </a:pPr>
            <a:r>
              <a:rPr lang="en" sz="2200"/>
              <a:t>―Developed in collaboration with </a:t>
            </a:r>
            <a:r>
              <a:rPr lang="en" sz="2200" u="sng">
                <a:solidFill>
                  <a:schemeClr val="lt2"/>
                </a:solidFill>
                <a:hlinkClick r:id="rId3">
                  <a:extLst>
                    <a:ext uri="{A12FA001-AC4F-418D-AE19-62706E023703}">
                      <ahyp:hlinkClr val="tx"/>
                    </a:ext>
                  </a:extLst>
                </a:hlinkClick>
              </a:rPr>
              <a:t>BARI</a:t>
            </a:r>
            <a:endParaRPr sz="22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311700" y="8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Presentation </a:t>
            </a:r>
            <a:r>
              <a:rPr lang="en"/>
              <a:t>Tips</a:t>
            </a:r>
            <a:endParaRPr/>
          </a:p>
        </p:txBody>
      </p:sp>
      <p:sp>
        <p:nvSpPr>
          <p:cNvPr id="275" name="Google Shape;275;p47"/>
          <p:cNvSpPr txBox="1"/>
          <p:nvPr>
            <p:ph idx="1" type="body"/>
          </p:nvPr>
        </p:nvSpPr>
        <p:spPr>
          <a:xfrm>
            <a:off x="311700" y="747675"/>
            <a:ext cx="8520600" cy="374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Create your own tables</a:t>
            </a:r>
            <a:r>
              <a:rPr lang="en" sz="1800"/>
              <a:t>, or make sure to use only images that are shared with permissions that support reuse—and always cite your sources!</a:t>
            </a:r>
            <a:endParaRPr sz="1800"/>
          </a:p>
          <a:p>
            <a:pPr indent="-342900" lvl="0" marL="457200" rtl="0" algn="l">
              <a:spcBef>
                <a:spcPts val="0"/>
              </a:spcBef>
              <a:spcAft>
                <a:spcPts val="0"/>
              </a:spcAft>
              <a:buSzPts val="1800"/>
              <a:buChar char="●"/>
            </a:pPr>
            <a:r>
              <a:rPr b="1" lang="en" sz="1800"/>
              <a:t>Be sure to present your data </a:t>
            </a:r>
            <a:r>
              <a:rPr b="1" i="1" lang="en" sz="1800"/>
              <a:t>accurately</a:t>
            </a:r>
            <a:r>
              <a:rPr lang="en" sz="1800"/>
              <a:t>—be mindful that your charts, graphs, maps, and infographics are scaled and structured to present data and conclusions </a:t>
            </a:r>
            <a:r>
              <a:rPr i="1" lang="en" sz="1800"/>
              <a:t>completely</a:t>
            </a:r>
            <a:r>
              <a:rPr lang="en" sz="1800"/>
              <a:t> and </a:t>
            </a:r>
            <a:r>
              <a:rPr i="1" lang="en" sz="1800"/>
              <a:t>correctly</a:t>
            </a:r>
            <a:r>
              <a:rPr lang="en" sz="1800"/>
              <a:t>.</a:t>
            </a:r>
            <a:endParaRPr sz="1800"/>
          </a:p>
          <a:p>
            <a:pPr indent="-342900" lvl="0" marL="457200" rtl="0" algn="l">
              <a:spcBef>
                <a:spcPts val="0"/>
              </a:spcBef>
              <a:spcAft>
                <a:spcPts val="0"/>
              </a:spcAft>
              <a:buSzPts val="1800"/>
              <a:buChar char="●"/>
            </a:pPr>
            <a:r>
              <a:rPr b="1" lang="en" sz="1800"/>
              <a:t>Use visual representations of numbers</a:t>
            </a:r>
            <a:r>
              <a:rPr lang="en" sz="1800"/>
              <a:t>—this will help concretize abstract concepts.</a:t>
            </a:r>
            <a:endParaRPr sz="1800"/>
          </a:p>
          <a:p>
            <a:pPr indent="-342900" lvl="0" marL="457200" rtl="0" algn="l">
              <a:spcBef>
                <a:spcPts val="0"/>
              </a:spcBef>
              <a:spcAft>
                <a:spcPts val="0"/>
              </a:spcAft>
              <a:buSzPts val="1800"/>
              <a:buChar char="●"/>
            </a:pPr>
            <a:r>
              <a:rPr b="1" lang="en" sz="1800"/>
              <a:t>Label judiciously</a:t>
            </a:r>
            <a:r>
              <a:rPr lang="en" sz="1800"/>
              <a:t>, but don’t overwhelm the viewer with dense text.</a:t>
            </a:r>
            <a:endParaRPr sz="1800"/>
          </a:p>
          <a:p>
            <a:pPr indent="-342900" lvl="0" marL="457200" rtl="0" algn="l">
              <a:spcBef>
                <a:spcPts val="0"/>
              </a:spcBef>
              <a:spcAft>
                <a:spcPts val="0"/>
              </a:spcAft>
              <a:buSzPts val="1800"/>
              <a:buChar char="●"/>
            </a:pPr>
            <a:r>
              <a:rPr b="1" lang="en" sz="1800"/>
              <a:t>Beware of trying to make too many points in one graphic</a:t>
            </a:r>
            <a:r>
              <a:rPr lang="en" sz="1800"/>
              <a:t>—focus on the big takeaways.</a:t>
            </a:r>
            <a:endParaRPr sz="1800"/>
          </a:p>
        </p:txBody>
      </p:sp>
      <p:sp>
        <p:nvSpPr>
          <p:cNvPr id="276" name="Google Shape;276;p47"/>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48"/>
          <p:cNvSpPr txBox="1"/>
          <p:nvPr>
            <p:ph idx="1" type="body"/>
          </p:nvPr>
        </p:nvSpPr>
        <p:spPr>
          <a:xfrm>
            <a:off x="348500" y="1145925"/>
            <a:ext cx="8283300" cy="3439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a:t>
            </a:r>
            <a:r>
              <a:rPr b="1" lang="en" sz="1900"/>
              <a:t>structure</a:t>
            </a:r>
            <a:r>
              <a:rPr lang="en" sz="1900"/>
              <a:t> and </a:t>
            </a:r>
            <a:r>
              <a:rPr b="1" lang="en" sz="1900"/>
              <a:t>scale</a:t>
            </a:r>
            <a:r>
              <a:rPr lang="en" sz="1900"/>
              <a:t> of charts and graphs could be </a:t>
            </a:r>
            <a:r>
              <a:rPr b="1" lang="en" sz="1900"/>
              <a:t>manipulated </a:t>
            </a:r>
            <a:r>
              <a:rPr lang="en" sz="1900"/>
              <a:t>to amplify or diminish differences.</a:t>
            </a:r>
            <a:endParaRPr sz="1900"/>
          </a:p>
          <a:p>
            <a:pPr indent="-349250" lvl="0" marL="457200" rtl="0" algn="l">
              <a:spcBef>
                <a:spcPts val="0"/>
              </a:spcBef>
              <a:spcAft>
                <a:spcPts val="0"/>
              </a:spcAft>
              <a:buSzPts val="1900"/>
              <a:buChar char="●"/>
            </a:pPr>
            <a:r>
              <a:rPr b="1" lang="en" sz="1900"/>
              <a:t>Different types</a:t>
            </a:r>
            <a:r>
              <a:rPr lang="en" sz="1900"/>
              <a:t> of graphs and charts work better for some types of data than others—for example, a pie chart and a line graph might not both be able to represent the same data accurately.</a:t>
            </a:r>
            <a:endParaRPr sz="1900"/>
          </a:p>
          <a:p>
            <a:pPr indent="-349250" lvl="0" marL="457200" rtl="0" algn="l">
              <a:spcBef>
                <a:spcPts val="0"/>
              </a:spcBef>
              <a:spcAft>
                <a:spcPts val="0"/>
              </a:spcAft>
              <a:buSzPts val="1900"/>
              <a:buChar char="●"/>
            </a:pPr>
            <a:r>
              <a:rPr lang="en" sz="1900"/>
              <a:t>A chart with </a:t>
            </a:r>
            <a:r>
              <a:rPr b="1" lang="en" sz="1900"/>
              <a:t>too much information</a:t>
            </a:r>
            <a:r>
              <a:rPr lang="en" sz="1900"/>
              <a:t> will be difficult to understand, but </a:t>
            </a:r>
            <a:r>
              <a:rPr b="1" lang="en" sz="1900"/>
              <a:t>too little information</a:t>
            </a:r>
            <a:r>
              <a:rPr lang="en" sz="1900"/>
              <a:t> could be an indication that data has been cherry-picked to support an argument.</a:t>
            </a:r>
            <a:endParaRPr sz="1900"/>
          </a:p>
          <a:p>
            <a:pPr indent="-349250" lvl="0" marL="457200" rtl="0" algn="l">
              <a:spcBef>
                <a:spcPts val="0"/>
              </a:spcBef>
              <a:spcAft>
                <a:spcPts val="0"/>
              </a:spcAft>
              <a:buSzPts val="1900"/>
              <a:buChar char="●"/>
            </a:pPr>
            <a:r>
              <a:rPr lang="en" sz="1900"/>
              <a:t>There is </a:t>
            </a:r>
            <a:r>
              <a:rPr b="1" lang="en" sz="1900"/>
              <a:t>limited space</a:t>
            </a:r>
            <a:r>
              <a:rPr lang="en" sz="1900"/>
              <a:t> in an infographic for in-depth analysis; nuances can be flattened and obfuscated.</a:t>
            </a:r>
            <a:endParaRPr sz="1900"/>
          </a:p>
          <a:p>
            <a:pPr indent="0" lvl="0" marL="914400" rtl="0" algn="l">
              <a:spcBef>
                <a:spcPts val="1600"/>
              </a:spcBef>
              <a:spcAft>
                <a:spcPts val="1600"/>
              </a:spcAft>
              <a:buNone/>
            </a:pPr>
            <a:r>
              <a:t/>
            </a:r>
            <a:endParaRPr sz="1900"/>
          </a:p>
        </p:txBody>
      </p:sp>
      <p:sp>
        <p:nvSpPr>
          <p:cNvPr id="282" name="Google Shape;282;p48"/>
          <p:cNvSpPr txBox="1"/>
          <p:nvPr>
            <p:ph type="title"/>
          </p:nvPr>
        </p:nvSpPr>
        <p:spPr>
          <a:xfrm>
            <a:off x="170400" y="120750"/>
            <a:ext cx="8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Limitations of Some Data Presentation Methods: Charts, Graphs, Diagrams, Maps</a:t>
            </a:r>
            <a:endParaRPr sz="3000"/>
          </a:p>
        </p:txBody>
      </p:sp>
      <p:sp>
        <p:nvSpPr>
          <p:cNvPr id="283" name="Google Shape;283;p48"/>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49"/>
          <p:cNvSpPr txBox="1"/>
          <p:nvPr>
            <p:ph type="title"/>
          </p:nvPr>
        </p:nvSpPr>
        <p:spPr>
          <a:xfrm>
            <a:off x="311700" y="13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Misrepresentation of Data</a:t>
            </a:r>
            <a:endParaRPr/>
          </a:p>
        </p:txBody>
      </p:sp>
      <p:sp>
        <p:nvSpPr>
          <p:cNvPr id="289" name="Google Shape;289;p49"/>
          <p:cNvSpPr txBox="1"/>
          <p:nvPr>
            <p:ph idx="1" type="body"/>
          </p:nvPr>
        </p:nvSpPr>
        <p:spPr>
          <a:xfrm>
            <a:off x="311700" y="781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From D.B. Resnik, in the </a:t>
            </a:r>
            <a:r>
              <a:rPr i="1" lang="en" sz="1500">
                <a:uFill>
                  <a:noFill/>
                </a:uFill>
                <a:hlinkClick r:id="rId3"/>
              </a:rPr>
              <a:t>International Encyclopedia of the Social &amp; Behavioral Sciences</a:t>
            </a:r>
            <a:r>
              <a:rPr lang="en" sz="1500"/>
              <a:t>, </a:t>
            </a:r>
            <a:r>
              <a:rPr lang="en" sz="1500"/>
              <a:t>2001</a:t>
            </a:r>
            <a:r>
              <a:rPr lang="en" sz="1500"/>
              <a:t>:</a:t>
            </a:r>
            <a:endParaRPr sz="1500"/>
          </a:p>
          <a:p>
            <a:pPr indent="0" lvl="0" marL="0" rtl="0" algn="l">
              <a:spcBef>
                <a:spcPts val="1600"/>
              </a:spcBef>
              <a:spcAft>
                <a:spcPts val="0"/>
              </a:spcAft>
              <a:buNone/>
            </a:pPr>
            <a:r>
              <a:rPr lang="en" sz="1900"/>
              <a:t>“The concept of ‘misrepresentation,’ unlike ‘fabrication’ and ‘falsification,’ is neither clear nor uncontroversial. Most scientists will agree that fabrication is making up data and falsification is changing data. </a:t>
            </a:r>
            <a:r>
              <a:rPr b="1" lang="en" sz="1900"/>
              <a:t>But what does it mean to </a:t>
            </a:r>
            <a:r>
              <a:rPr b="1" i="1" lang="en" sz="1900"/>
              <a:t>misrepresent </a:t>
            </a:r>
            <a:r>
              <a:rPr b="1" lang="en" sz="1900"/>
              <a:t>data? As a minimal answer to this question, one can define ‘misrepresentation of data’ as ‘communicating honestly reported data in a deceptive manner</a:t>
            </a:r>
            <a:r>
              <a:rPr lang="en" sz="1900"/>
              <a:t>.</a:t>
            </a:r>
            <a:r>
              <a:rPr lang="en" sz="1900"/>
              <a:t>’”</a:t>
            </a:r>
            <a:endParaRPr sz="1900"/>
          </a:p>
          <a:p>
            <a:pPr indent="0" lvl="0" marL="0" rtl="0" algn="l">
              <a:spcBef>
                <a:spcPts val="1600"/>
              </a:spcBef>
              <a:spcAft>
                <a:spcPts val="1600"/>
              </a:spcAft>
              <a:buNone/>
            </a:pPr>
            <a:r>
              <a:rPr lang="en" sz="1700"/>
              <a:t>This </a:t>
            </a:r>
            <a:r>
              <a:rPr b="1" lang="en" sz="1700" u="sng">
                <a:solidFill>
                  <a:schemeClr val="hlink"/>
                </a:solidFill>
                <a:hlinkClick r:id="rId4"/>
              </a:rPr>
              <a:t>online book from The Data School</a:t>
            </a:r>
            <a:r>
              <a:rPr b="1" lang="en" sz="1700"/>
              <a:t> </a:t>
            </a:r>
            <a:r>
              <a:rPr lang="en" sz="1700"/>
              <a:t>covers some common ways data could be misrepresented at multiple points in the process of gathering, analyzing, and presenting findings on data-based research. </a:t>
            </a:r>
            <a:endParaRPr sz="1700"/>
          </a:p>
        </p:txBody>
      </p:sp>
      <p:sp>
        <p:nvSpPr>
          <p:cNvPr id="290" name="Google Shape;290;p49"/>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50"/>
          <p:cNvSpPr txBox="1"/>
          <p:nvPr>
            <p:ph idx="1" type="body"/>
          </p:nvPr>
        </p:nvSpPr>
        <p:spPr>
          <a:xfrm>
            <a:off x="4468800" y="566625"/>
            <a:ext cx="4504800" cy="37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Consider these questions as you review the examples in this section:</a:t>
            </a:r>
            <a:endParaRPr b="1" sz="1800"/>
          </a:p>
          <a:p>
            <a:pPr indent="-330200" lvl="0" marL="457200" rtl="0" algn="l">
              <a:spcBef>
                <a:spcPts val="1600"/>
              </a:spcBef>
              <a:spcAft>
                <a:spcPts val="0"/>
              </a:spcAft>
              <a:buSzPts val="1600"/>
              <a:buChar char="●"/>
            </a:pPr>
            <a:r>
              <a:rPr lang="en" sz="1600"/>
              <a:t>What </a:t>
            </a:r>
            <a:r>
              <a:rPr b="1" lang="en" sz="1600"/>
              <a:t>commonalities</a:t>
            </a:r>
            <a:r>
              <a:rPr lang="en" sz="1600"/>
              <a:t> do you notice among the more misleading and more accurate versions of graphs and charts in these examples?</a:t>
            </a:r>
            <a:endParaRPr sz="1600"/>
          </a:p>
          <a:p>
            <a:pPr indent="-330200" lvl="0" marL="457200" rtl="0" algn="l">
              <a:spcBef>
                <a:spcPts val="0"/>
              </a:spcBef>
              <a:spcAft>
                <a:spcPts val="0"/>
              </a:spcAft>
              <a:buSzPts val="1600"/>
              <a:buChar char="●"/>
            </a:pPr>
            <a:r>
              <a:rPr lang="en" sz="1600"/>
              <a:t>How would you define “</a:t>
            </a:r>
            <a:r>
              <a:rPr b="1" lang="en" sz="1600"/>
              <a:t>accuracy</a:t>
            </a:r>
            <a:r>
              <a:rPr lang="en" sz="1600"/>
              <a:t>” in the context of data presentation? Why is that question essential to ask?</a:t>
            </a:r>
            <a:endParaRPr sz="1600"/>
          </a:p>
          <a:p>
            <a:pPr indent="-330200" lvl="0" marL="457200" rtl="0" algn="l">
              <a:spcBef>
                <a:spcPts val="0"/>
              </a:spcBef>
              <a:spcAft>
                <a:spcPts val="0"/>
              </a:spcAft>
              <a:buSzPts val="1600"/>
              <a:buChar char="●"/>
            </a:pPr>
            <a:r>
              <a:rPr lang="en" sz="1600"/>
              <a:t>In what </a:t>
            </a:r>
            <a:r>
              <a:rPr b="1" lang="en" sz="1600"/>
              <a:t>contexts</a:t>
            </a:r>
            <a:r>
              <a:rPr lang="en" sz="1600"/>
              <a:t> does it make the most sense to use these kinds of visuals to present data? Are there other times where they’re inappropriate? How so?</a:t>
            </a:r>
            <a:endParaRPr sz="1600"/>
          </a:p>
          <a:p>
            <a:pPr indent="0" lvl="0" marL="914400" rtl="0" algn="l">
              <a:spcBef>
                <a:spcPts val="1600"/>
              </a:spcBef>
              <a:spcAft>
                <a:spcPts val="1600"/>
              </a:spcAft>
              <a:buNone/>
            </a:pPr>
            <a:r>
              <a:t/>
            </a:r>
            <a:endParaRPr sz="1700"/>
          </a:p>
        </p:txBody>
      </p:sp>
      <p:sp>
        <p:nvSpPr>
          <p:cNvPr id="296" name="Google Shape;296;p50"/>
          <p:cNvSpPr txBox="1"/>
          <p:nvPr>
            <p:ph type="title"/>
          </p:nvPr>
        </p:nvSpPr>
        <p:spPr>
          <a:xfrm>
            <a:off x="170400" y="120750"/>
            <a:ext cx="8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Limitations of Charts, Diagrams, Graphs, &amp; Maps</a:t>
            </a:r>
            <a:endParaRPr sz="2800"/>
          </a:p>
        </p:txBody>
      </p:sp>
      <p:pic>
        <p:nvPicPr>
          <p:cNvPr id="297" name="Google Shape;297;p50"/>
          <p:cNvPicPr preferRelativeResize="0"/>
          <p:nvPr/>
        </p:nvPicPr>
        <p:blipFill>
          <a:blip r:embed="rId3">
            <a:alphaModFix/>
          </a:blip>
          <a:stretch>
            <a:fillRect/>
          </a:stretch>
        </p:blipFill>
        <p:spPr>
          <a:xfrm>
            <a:off x="251925" y="667900"/>
            <a:ext cx="3930026" cy="3807699"/>
          </a:xfrm>
          <a:prstGeom prst="rect">
            <a:avLst/>
          </a:prstGeom>
          <a:noFill/>
          <a:ln>
            <a:noFill/>
          </a:ln>
        </p:spPr>
      </p:pic>
      <p:sp>
        <p:nvSpPr>
          <p:cNvPr id="298" name="Google Shape;298;p50"/>
          <p:cNvSpPr txBox="1"/>
          <p:nvPr/>
        </p:nvSpPr>
        <p:spPr>
          <a:xfrm>
            <a:off x="6244000" y="4582525"/>
            <a:ext cx="2776200" cy="5727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51"/>
          <p:cNvSpPr txBox="1"/>
          <p:nvPr>
            <p:ph idx="1" type="body"/>
          </p:nvPr>
        </p:nvSpPr>
        <p:spPr>
          <a:xfrm>
            <a:off x="169425" y="288075"/>
            <a:ext cx="88692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More limitations with presenting data using </a:t>
            </a:r>
            <a:r>
              <a:rPr b="1" lang="en" sz="2200"/>
              <a:t>CHARTS and DIAGRAMS:</a:t>
            </a:r>
            <a:endParaRPr b="1" sz="2200"/>
          </a:p>
          <a:p>
            <a:pPr indent="0" lvl="0" marL="914400" rtl="0" algn="l">
              <a:spcBef>
                <a:spcPts val="1600"/>
              </a:spcBef>
              <a:spcAft>
                <a:spcPts val="1600"/>
              </a:spcAft>
              <a:buNone/>
            </a:pPr>
            <a:r>
              <a:t/>
            </a:r>
            <a:endParaRPr sz="1800"/>
          </a:p>
        </p:txBody>
      </p:sp>
      <p:pic>
        <p:nvPicPr>
          <p:cNvPr id="304" name="Google Shape;304;p51"/>
          <p:cNvPicPr preferRelativeResize="0"/>
          <p:nvPr/>
        </p:nvPicPr>
        <p:blipFill>
          <a:blip r:embed="rId3">
            <a:alphaModFix/>
          </a:blip>
          <a:stretch>
            <a:fillRect/>
          </a:stretch>
        </p:blipFill>
        <p:spPr>
          <a:xfrm>
            <a:off x="4719991" y="809175"/>
            <a:ext cx="4051635" cy="3695800"/>
          </a:xfrm>
          <a:prstGeom prst="rect">
            <a:avLst/>
          </a:prstGeom>
          <a:noFill/>
          <a:ln>
            <a:noFill/>
          </a:ln>
        </p:spPr>
      </p:pic>
      <p:pic>
        <p:nvPicPr>
          <p:cNvPr id="305" name="Google Shape;305;p51"/>
          <p:cNvPicPr preferRelativeResize="0"/>
          <p:nvPr/>
        </p:nvPicPr>
        <p:blipFill>
          <a:blip r:embed="rId4">
            <a:alphaModFix/>
          </a:blip>
          <a:stretch>
            <a:fillRect/>
          </a:stretch>
        </p:blipFill>
        <p:spPr>
          <a:xfrm>
            <a:off x="343100" y="809175"/>
            <a:ext cx="4027626" cy="3695802"/>
          </a:xfrm>
          <a:prstGeom prst="rect">
            <a:avLst/>
          </a:prstGeom>
          <a:noFill/>
          <a:ln>
            <a:noFill/>
          </a:ln>
        </p:spPr>
      </p:pic>
      <p:sp>
        <p:nvSpPr>
          <p:cNvPr id="306" name="Google Shape;306;p51"/>
          <p:cNvSpPr txBox="1"/>
          <p:nvPr/>
        </p:nvSpPr>
        <p:spPr>
          <a:xfrm>
            <a:off x="6244000" y="4568450"/>
            <a:ext cx="2776200" cy="575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52"/>
          <p:cNvSpPr txBox="1"/>
          <p:nvPr>
            <p:ph idx="1" type="body"/>
          </p:nvPr>
        </p:nvSpPr>
        <p:spPr>
          <a:xfrm>
            <a:off x="169425" y="288075"/>
            <a:ext cx="88692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L</a:t>
            </a:r>
            <a:r>
              <a:rPr lang="en" sz="2200"/>
              <a:t>imitations with presenting data using </a:t>
            </a:r>
            <a:r>
              <a:rPr b="1" lang="en" sz="2200"/>
              <a:t>GRAPHS and MAPS:</a:t>
            </a:r>
            <a:endParaRPr b="1" sz="2200"/>
          </a:p>
          <a:p>
            <a:pPr indent="0" lvl="0" marL="914400" rtl="0" algn="l">
              <a:spcBef>
                <a:spcPts val="1600"/>
              </a:spcBef>
              <a:spcAft>
                <a:spcPts val="1600"/>
              </a:spcAft>
              <a:buNone/>
            </a:pPr>
            <a:r>
              <a:t/>
            </a:r>
            <a:endParaRPr sz="1800"/>
          </a:p>
        </p:txBody>
      </p:sp>
      <p:pic>
        <p:nvPicPr>
          <p:cNvPr id="312" name="Google Shape;312;p52"/>
          <p:cNvPicPr preferRelativeResize="0"/>
          <p:nvPr/>
        </p:nvPicPr>
        <p:blipFill>
          <a:blip r:embed="rId3">
            <a:alphaModFix/>
          </a:blip>
          <a:stretch>
            <a:fillRect/>
          </a:stretch>
        </p:blipFill>
        <p:spPr>
          <a:xfrm>
            <a:off x="4795749" y="772325"/>
            <a:ext cx="3502901" cy="3727149"/>
          </a:xfrm>
          <a:prstGeom prst="rect">
            <a:avLst/>
          </a:prstGeom>
          <a:noFill/>
          <a:ln>
            <a:noFill/>
          </a:ln>
        </p:spPr>
      </p:pic>
      <p:pic>
        <p:nvPicPr>
          <p:cNvPr id="313" name="Google Shape;313;p52"/>
          <p:cNvPicPr preferRelativeResize="0"/>
          <p:nvPr/>
        </p:nvPicPr>
        <p:blipFill>
          <a:blip r:embed="rId4">
            <a:alphaModFix/>
          </a:blip>
          <a:stretch>
            <a:fillRect/>
          </a:stretch>
        </p:blipFill>
        <p:spPr>
          <a:xfrm>
            <a:off x="675325" y="772325"/>
            <a:ext cx="3748250" cy="3727148"/>
          </a:xfrm>
          <a:prstGeom prst="rect">
            <a:avLst/>
          </a:prstGeom>
          <a:noFill/>
          <a:ln>
            <a:noFill/>
          </a:ln>
        </p:spPr>
      </p:pic>
      <p:sp>
        <p:nvSpPr>
          <p:cNvPr id="314" name="Google Shape;314;p52"/>
          <p:cNvSpPr txBox="1"/>
          <p:nvPr/>
        </p:nvSpPr>
        <p:spPr>
          <a:xfrm>
            <a:off x="6244000" y="4509750"/>
            <a:ext cx="2776200" cy="633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r>
              <a:rPr lang="en"/>
              <a:t>: Text to Visuals</a:t>
            </a:r>
            <a:endParaRPr/>
          </a:p>
        </p:txBody>
      </p:sp>
      <p:sp>
        <p:nvSpPr>
          <p:cNvPr id="320" name="Google Shape;320;p53"/>
          <p:cNvSpPr txBox="1"/>
          <p:nvPr>
            <p:ph idx="1" type="body"/>
          </p:nvPr>
        </p:nvSpPr>
        <p:spPr>
          <a:xfrm>
            <a:off x="311700" y="1054600"/>
            <a:ext cx="8520600" cy="35328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highlight>
                  <a:schemeClr val="lt1"/>
                </a:highlight>
              </a:rPr>
              <a:t>How can visuals enhance your writing? </a:t>
            </a:r>
            <a:endParaRPr sz="2500">
              <a:highlight>
                <a:schemeClr val="lt1"/>
              </a:highlight>
            </a:endParaRPr>
          </a:p>
          <a:p>
            <a:pPr indent="-387350" lvl="0" marL="457200" rtl="0" algn="l">
              <a:lnSpc>
                <a:spcPct val="100000"/>
              </a:lnSpc>
              <a:spcBef>
                <a:spcPts val="1000"/>
              </a:spcBef>
              <a:spcAft>
                <a:spcPts val="0"/>
              </a:spcAft>
              <a:buSzPts val="2500"/>
              <a:buChar char="●"/>
            </a:pPr>
            <a:r>
              <a:rPr lang="en" sz="2500">
                <a:highlight>
                  <a:schemeClr val="lt1"/>
                </a:highlight>
              </a:rPr>
              <a:t>What elements of your writing do you think could be improved by being presented in an infographic format (ie. thesis, structure, flow, etc)?</a:t>
            </a:r>
            <a:endParaRPr sz="2500">
              <a:highlight>
                <a:schemeClr val="lt1"/>
              </a:highlight>
            </a:endParaRPr>
          </a:p>
          <a:p>
            <a:pPr indent="-387350" lvl="0" marL="457200" rtl="0" algn="l">
              <a:spcBef>
                <a:spcPts val="1000"/>
              </a:spcBef>
              <a:spcAft>
                <a:spcPts val="0"/>
              </a:spcAft>
              <a:buSzPts val="2500"/>
              <a:buChar char="●"/>
            </a:pPr>
            <a:r>
              <a:rPr lang="en" sz="2500">
                <a:highlight>
                  <a:schemeClr val="lt1"/>
                </a:highlight>
              </a:rPr>
              <a:t>What are some obstacles you might face when converting your writing to an infographic format?</a:t>
            </a:r>
            <a:endParaRPr sz="2500">
              <a:highlight>
                <a:schemeClr val="lt1"/>
              </a:highlight>
            </a:endParaRPr>
          </a:p>
          <a:p>
            <a:pPr indent="0" lvl="0" marL="0" rtl="0" algn="l">
              <a:spcBef>
                <a:spcPts val="1000"/>
              </a:spcBef>
              <a:spcAft>
                <a:spcPts val="1000"/>
              </a:spcAft>
              <a:buNone/>
            </a:pPr>
            <a:r>
              <a:t/>
            </a:r>
            <a:endParaRPr sz="2500">
              <a:highlight>
                <a:schemeClr val="lt1"/>
              </a:highlight>
            </a:endParaRPr>
          </a:p>
        </p:txBody>
      </p:sp>
      <p:sp>
        <p:nvSpPr>
          <p:cNvPr id="321" name="Google Shape;321;p53"/>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Infographics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Further Exploration</a:t>
            </a:r>
            <a:endParaRPr/>
          </a:p>
          <a:p>
            <a:pPr indent="0" lvl="0" marL="0" rtl="0" algn="l">
              <a:spcBef>
                <a:spcPts val="0"/>
              </a:spcBef>
              <a:spcAft>
                <a:spcPts val="0"/>
              </a:spcAft>
              <a:buNone/>
            </a:pPr>
            <a:r>
              <a:t/>
            </a:r>
            <a:endParaRPr/>
          </a:p>
        </p:txBody>
      </p:sp>
      <p:sp>
        <p:nvSpPr>
          <p:cNvPr id="327" name="Google Shape;327;p54"/>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links to the handouts presented in these slides: </a:t>
            </a:r>
            <a:endParaRPr/>
          </a:p>
          <a:p>
            <a:pPr indent="0" lvl="0" marL="0" rtl="0" algn="l">
              <a:spcBef>
                <a:spcPts val="1600"/>
              </a:spcBef>
              <a:spcAft>
                <a:spcPts val="0"/>
              </a:spcAft>
              <a:buNone/>
            </a:pPr>
            <a:r>
              <a:rPr lang="en" sz="2200" u="sng">
                <a:solidFill>
                  <a:schemeClr val="hlink"/>
                </a:solidFill>
                <a:hlinkClick r:id="rId4"/>
              </a:rPr>
              <a:t>https://bit.ly/infographics-handout</a:t>
            </a:r>
            <a:endParaRPr sz="2800"/>
          </a:p>
          <a:p>
            <a:pPr indent="0" lvl="0" marL="0" rtl="0" algn="l">
              <a:spcBef>
                <a:spcPts val="1600"/>
              </a:spcBef>
              <a:spcAft>
                <a:spcPts val="0"/>
              </a:spcAft>
              <a:buNone/>
            </a:pPr>
            <a:r>
              <a:rPr lang="en" sz="2200" u="sng">
                <a:solidFill>
                  <a:schemeClr val="hlink"/>
                </a:solidFill>
                <a:hlinkClick r:id="rId5"/>
              </a:rPr>
              <a:t>https://bit.ly/diti-accessibility</a:t>
            </a:r>
            <a:endParaRPr sz="3000"/>
          </a:p>
          <a:p>
            <a:pPr indent="0" lvl="0" marL="0" rtl="0" algn="l">
              <a:spcBef>
                <a:spcPts val="1600"/>
              </a:spcBef>
              <a:spcAft>
                <a:spcPts val="0"/>
              </a:spcAft>
              <a:buNone/>
            </a:pPr>
            <a:r>
              <a:rPr lang="en"/>
              <a:t>See also the </a:t>
            </a:r>
            <a:r>
              <a:rPr lang="en" u="sng">
                <a:solidFill>
                  <a:schemeClr val="hlink"/>
                </a:solidFill>
                <a:hlinkClick r:id="rId6"/>
              </a:rPr>
              <a:t>Beginner’s Guide,</a:t>
            </a:r>
            <a:r>
              <a:rPr lang="en"/>
              <a:t> published by Canva</a:t>
            </a:r>
            <a:endParaRPr/>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a:p>
        </p:txBody>
      </p:sp>
      <p:sp>
        <p:nvSpPr>
          <p:cNvPr id="328" name="Google Shape;328;p54"/>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 Turn!</a:t>
            </a:r>
            <a:endParaRPr/>
          </a:p>
          <a:p>
            <a:pPr indent="0" lvl="0" marL="0" rtl="0" algn="l">
              <a:spcBef>
                <a:spcPts val="0"/>
              </a:spcBef>
              <a:spcAft>
                <a:spcPts val="0"/>
              </a:spcAft>
              <a:buNone/>
            </a:pPr>
            <a:r>
              <a:rPr lang="en"/>
              <a:t>Practice creating an infographic in Canva.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159300" y="161425"/>
            <a:ext cx="8520600" cy="9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ED0E0E"/>
                </a:solidFill>
              </a:rPr>
              <a:t>Thank you!	</a:t>
            </a:r>
            <a:endParaRPr sz="5000">
              <a:solidFill>
                <a:srgbClr val="ED0E0E"/>
              </a:solidFill>
            </a:endParaRPr>
          </a:p>
        </p:txBody>
      </p:sp>
      <p:sp>
        <p:nvSpPr>
          <p:cNvPr id="339" name="Google Shape;339;p56"/>
          <p:cNvSpPr txBox="1"/>
          <p:nvPr>
            <p:ph idx="1" type="body"/>
          </p:nvPr>
        </p:nvSpPr>
        <p:spPr>
          <a:xfrm>
            <a:off x="229500" y="1092625"/>
            <a:ext cx="8914500" cy="180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300"/>
              <a:t>Developed by </a:t>
            </a:r>
            <a:r>
              <a:rPr lang="en" sz="2300"/>
              <a:t>DITI Research and Teaching Fellows </a:t>
            </a:r>
            <a:r>
              <a:rPr lang="en" sz="2300"/>
              <a:t>Kasya O’Connor Grant, Dipa Desai, Emily Sullivan, and Javier Rosario </a:t>
            </a:r>
            <a:endParaRPr sz="2300"/>
          </a:p>
          <a:p>
            <a:pPr indent="0" lvl="0" marL="457200" rtl="0" algn="l">
              <a:lnSpc>
                <a:spcPct val="100000"/>
              </a:lnSpc>
              <a:spcBef>
                <a:spcPts val="1000"/>
              </a:spcBef>
              <a:spcAft>
                <a:spcPts val="0"/>
              </a:spcAft>
              <a:buNone/>
            </a:pPr>
            <a:r>
              <a:t/>
            </a:r>
            <a:endParaRPr b="1" sz="2300"/>
          </a:p>
          <a:p>
            <a:pPr indent="-374650" lvl="0" marL="457200" rtl="0" algn="l">
              <a:spcBef>
                <a:spcPts val="1000"/>
              </a:spcBef>
              <a:spcAft>
                <a:spcPts val="0"/>
              </a:spcAft>
              <a:buSzPts val="2300"/>
              <a:buChar char="●"/>
            </a:pPr>
            <a:r>
              <a:rPr lang="en" sz="2300"/>
              <a:t>For more information on DITI, please see: </a:t>
            </a:r>
            <a:r>
              <a:rPr lang="en" sz="2300" u="sng">
                <a:solidFill>
                  <a:schemeClr val="accent5"/>
                </a:solidFill>
                <a:hlinkClick r:id="rId3">
                  <a:extLst>
                    <a:ext uri="{A12FA001-AC4F-418D-AE19-62706E023703}">
                      <ahyp:hlinkClr val="tx"/>
                    </a:ext>
                  </a:extLst>
                </a:hlinkClick>
              </a:rPr>
              <a:t>https://bit.ly/diti-about</a:t>
            </a:r>
            <a:endParaRPr sz="2300"/>
          </a:p>
          <a:p>
            <a:pPr indent="-374650" lvl="0" marL="457200" rtl="0" algn="l">
              <a:spcBef>
                <a:spcPts val="0"/>
              </a:spcBef>
              <a:spcAft>
                <a:spcPts val="0"/>
              </a:spcAft>
              <a:buSzPts val="2300"/>
              <a:buChar char="●"/>
            </a:pPr>
            <a:r>
              <a:rPr lang="en" sz="2300"/>
              <a:t>Schedule an appointment with us! </a:t>
            </a:r>
            <a:r>
              <a:rPr lang="en" sz="2300" u="sng">
                <a:solidFill>
                  <a:schemeClr val="accent5"/>
                </a:solidFill>
                <a:hlinkClick r:id="rId4">
                  <a:extLst>
                    <a:ext uri="{A12FA001-AC4F-418D-AE19-62706E023703}">
                      <ahyp:hlinkClr val="tx"/>
                    </a:ext>
                  </a:extLst>
                </a:hlinkClick>
              </a:rPr>
              <a:t>https://bit.ly/diti-meeting</a:t>
            </a:r>
            <a:r>
              <a:rPr lang="en" sz="2300"/>
              <a:t> </a:t>
            </a:r>
            <a:endParaRPr sz="2300"/>
          </a:p>
          <a:p>
            <a:pPr indent="-374650" lvl="0" marL="457200" rtl="0" algn="l">
              <a:lnSpc>
                <a:spcPct val="100000"/>
              </a:lnSpc>
              <a:spcBef>
                <a:spcPts val="0"/>
              </a:spcBef>
              <a:spcAft>
                <a:spcPts val="0"/>
              </a:spcAft>
              <a:buSzPts val="2300"/>
              <a:buChar char="●"/>
            </a:pPr>
            <a:r>
              <a:rPr lang="en" sz="2300"/>
              <a:t>If you have any questions, contact us at: </a:t>
            </a:r>
            <a:r>
              <a:rPr lang="en" sz="2300" u="sng">
                <a:solidFill>
                  <a:schemeClr val="accent5"/>
                </a:solidFill>
                <a:hlinkClick r:id="rId5">
                  <a:extLst>
                    <a:ext uri="{A12FA001-AC4F-418D-AE19-62706E023703}">
                      <ahyp:hlinkClr val="tx"/>
                    </a:ext>
                  </a:extLst>
                </a:hlinkClick>
              </a:rPr>
              <a:t>nulab.info@gmail.com</a:t>
            </a:r>
            <a:endParaRPr sz="2300"/>
          </a:p>
          <a:p>
            <a:pPr indent="-374650" lvl="0" marL="457200" rtl="0" algn="l">
              <a:spcBef>
                <a:spcPts val="1000"/>
              </a:spcBef>
              <a:spcAft>
                <a:spcPts val="0"/>
              </a:spcAft>
              <a:buSzPts val="2300"/>
              <a:buChar char="●"/>
            </a:pPr>
            <a:r>
              <a:rPr lang="en" sz="2300"/>
              <a:t>Link to Online Materials: </a:t>
            </a:r>
            <a:r>
              <a:rPr lang="en" sz="2000" u="sng">
                <a:solidFill>
                  <a:schemeClr val="hlink"/>
                </a:solidFill>
                <a:hlinkClick r:id="rId6"/>
              </a:rPr>
              <a:t>https://bit.ly/sp24-gilreath-infographics</a:t>
            </a:r>
            <a:r>
              <a:rPr lang="en" sz="2000"/>
              <a:t> </a:t>
            </a:r>
            <a:endParaRPr sz="2300">
              <a:solidFill>
                <a:srgbClr val="2A5BD7"/>
              </a:solidFill>
              <a:highlight>
                <a:schemeClr val="lt1"/>
              </a:highlight>
              <a:latin typeface="Arial"/>
              <a:ea typeface="Arial"/>
              <a:cs typeface="Arial"/>
              <a:sym typeface="Arial"/>
            </a:endParaRPr>
          </a:p>
          <a:p>
            <a:pPr indent="0" lvl="0" marL="457200" rtl="0" algn="l">
              <a:lnSpc>
                <a:spcPct val="100000"/>
              </a:lnSpc>
              <a:spcBef>
                <a:spcPts val="0"/>
              </a:spcBef>
              <a:spcAft>
                <a:spcPts val="0"/>
              </a:spcAft>
              <a:buNone/>
            </a:pPr>
            <a:r>
              <a:t/>
            </a:r>
            <a:endParaRPr sz="2300"/>
          </a:p>
          <a:p>
            <a:pPr indent="0" lvl="0" marL="0" rtl="0" algn="l">
              <a:lnSpc>
                <a:spcPct val="100000"/>
              </a:lnSpc>
              <a:spcBef>
                <a:spcPts val="1000"/>
              </a:spcBef>
              <a:spcAft>
                <a:spcPts val="0"/>
              </a:spcAft>
              <a:buNone/>
            </a:pPr>
            <a:r>
              <a:t/>
            </a:r>
            <a:endParaRPr sz="2300"/>
          </a:p>
          <a:p>
            <a:pPr indent="0" lvl="0" marL="0" marR="0" rtl="0" algn="l">
              <a:lnSpc>
                <a:spcPct val="115000"/>
              </a:lnSpc>
              <a:spcBef>
                <a:spcPts val="100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rtl="0" algn="l">
              <a:lnSpc>
                <a:spcPct val="100000"/>
              </a:lnSpc>
              <a:spcBef>
                <a:spcPts val="0"/>
              </a:spcBef>
              <a:spcAft>
                <a:spcPts val="0"/>
              </a:spcAft>
              <a:buNone/>
            </a:pPr>
            <a:r>
              <a:t/>
            </a:r>
            <a:endParaRPr sz="1800">
              <a:solidFill>
                <a:srgbClr val="666666"/>
              </a:solidFill>
            </a:endParaRPr>
          </a:p>
          <a:p>
            <a:pPr indent="0" lvl="0" marL="0" rtl="0" algn="l">
              <a:lnSpc>
                <a:spcPct val="100000"/>
              </a:lnSpc>
              <a:spcBef>
                <a:spcPts val="0"/>
              </a:spcBef>
              <a:spcAft>
                <a:spcPts val="0"/>
              </a:spcAft>
              <a:buNone/>
            </a:pPr>
            <a:r>
              <a:t/>
            </a:r>
            <a:endParaRPr sz="18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
        <p:nvSpPr>
          <p:cNvPr id="340" name="Google Shape;340;p56"/>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 Basics</a:t>
            </a:r>
            <a:endParaRPr/>
          </a:p>
        </p:txBody>
      </p:sp>
      <p:sp>
        <p:nvSpPr>
          <p:cNvPr id="123" name="Google Shape;123;p28"/>
          <p:cNvSpPr txBox="1"/>
          <p:nvPr>
            <p:ph idx="1" type="body"/>
          </p:nvPr>
        </p:nvSpPr>
        <p:spPr>
          <a:xfrm>
            <a:off x="311700" y="968925"/>
            <a:ext cx="55368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Infographics present complex information quickly and clearly.</a:t>
            </a:r>
            <a:endParaRPr sz="2000"/>
          </a:p>
          <a:p>
            <a:pPr indent="-355600" lvl="0" marL="457200" rtl="0" algn="l">
              <a:spcBef>
                <a:spcPts val="0"/>
              </a:spcBef>
              <a:spcAft>
                <a:spcPts val="0"/>
              </a:spcAft>
              <a:buSzPts val="2000"/>
              <a:buChar char="●"/>
            </a:pPr>
            <a:r>
              <a:rPr lang="en" sz="2000"/>
              <a:t>They tell</a:t>
            </a:r>
            <a:r>
              <a:rPr lang="en" sz="2000"/>
              <a:t> a story with information, mostly images combined with numbers, charts, graphs, and summary text.</a:t>
            </a:r>
            <a:endParaRPr sz="2000"/>
          </a:p>
          <a:p>
            <a:pPr indent="-355600" lvl="0" marL="457200" rtl="0" algn="l">
              <a:spcBef>
                <a:spcPts val="0"/>
              </a:spcBef>
              <a:spcAft>
                <a:spcPts val="0"/>
              </a:spcAft>
              <a:buSzPts val="2000"/>
              <a:buChar char="●"/>
            </a:pPr>
            <a:r>
              <a:rPr lang="en" sz="2000"/>
              <a:t>They can be as simple as a road sign or as complex as a visual analysis of global economies.</a:t>
            </a:r>
            <a:endParaRPr sz="2000"/>
          </a:p>
          <a:p>
            <a:pPr indent="-355600" lvl="0" marL="457200" rtl="0" algn="l">
              <a:spcBef>
                <a:spcPts val="0"/>
              </a:spcBef>
              <a:spcAft>
                <a:spcPts val="0"/>
              </a:spcAft>
              <a:buSzPts val="2000"/>
              <a:buChar char="●"/>
            </a:pPr>
            <a:r>
              <a:rPr lang="en" sz="2000"/>
              <a:t>They easily convey information and data to different audiences.</a:t>
            </a:r>
            <a:endParaRPr sz="2000"/>
          </a:p>
        </p:txBody>
      </p:sp>
      <p:pic>
        <p:nvPicPr>
          <p:cNvPr id="124" name="Google Shape;124;p28"/>
          <p:cNvPicPr preferRelativeResize="0"/>
          <p:nvPr/>
        </p:nvPicPr>
        <p:blipFill>
          <a:blip r:embed="rId3">
            <a:alphaModFix/>
          </a:blip>
          <a:stretch>
            <a:fillRect/>
          </a:stretch>
        </p:blipFill>
        <p:spPr>
          <a:xfrm>
            <a:off x="5983724" y="266249"/>
            <a:ext cx="1908926" cy="4295076"/>
          </a:xfrm>
          <a:prstGeom prst="rect">
            <a:avLst/>
          </a:prstGeom>
          <a:noFill/>
          <a:ln>
            <a:noFill/>
          </a:ln>
        </p:spPr>
      </p:pic>
      <p:sp>
        <p:nvSpPr>
          <p:cNvPr id="125" name="Google Shape;125;p28"/>
          <p:cNvSpPr txBox="1"/>
          <p:nvPr/>
        </p:nvSpPr>
        <p:spPr>
          <a:xfrm>
            <a:off x="7892650" y="4007225"/>
            <a:ext cx="133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Cambria"/>
                <a:ea typeface="Cambria"/>
                <a:cs typeface="Cambria"/>
                <a:sym typeface="Cambria"/>
                <a:hlinkClick r:id="rId4"/>
              </a:rPr>
              <a:t>Northeastern University College of Professional Studies</a:t>
            </a:r>
            <a:endParaRPr sz="800">
              <a:latin typeface="Cambria"/>
              <a:ea typeface="Cambria"/>
              <a:cs typeface="Cambria"/>
              <a:sym typeface="Cambria"/>
            </a:endParaRPr>
          </a:p>
        </p:txBody>
      </p:sp>
      <p:sp>
        <p:nvSpPr>
          <p:cNvPr id="126" name="Google Shape;126;p28"/>
          <p:cNvSpPr txBox="1"/>
          <p:nvPr/>
        </p:nvSpPr>
        <p:spPr>
          <a:xfrm>
            <a:off x="6244000" y="4643400"/>
            <a:ext cx="2900100" cy="500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latin typeface="Cambria"/>
                <a:ea typeface="Cambria"/>
                <a:cs typeface="Cambria"/>
                <a:sym typeface="Cambria"/>
              </a:rPr>
              <a:t>Feel free to ask questions at any point during the presentation!</a:t>
            </a:r>
            <a:endParaRPr i="1" sz="1100">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nfographics Help You: </a:t>
            </a:r>
            <a:endParaRPr/>
          </a:p>
        </p:txBody>
      </p:sp>
      <p:pic>
        <p:nvPicPr>
          <p:cNvPr id="132" name="Google Shape;132;p29"/>
          <p:cNvPicPr preferRelativeResize="0"/>
          <p:nvPr/>
        </p:nvPicPr>
        <p:blipFill>
          <a:blip r:embed="rId3">
            <a:alphaModFix/>
          </a:blip>
          <a:stretch>
            <a:fillRect/>
          </a:stretch>
        </p:blipFill>
        <p:spPr>
          <a:xfrm>
            <a:off x="6203219" y="243351"/>
            <a:ext cx="2940781" cy="4318325"/>
          </a:xfrm>
          <a:prstGeom prst="rect">
            <a:avLst/>
          </a:prstGeom>
          <a:noFill/>
          <a:ln>
            <a:noFill/>
          </a:ln>
        </p:spPr>
      </p:pic>
      <p:sp>
        <p:nvSpPr>
          <p:cNvPr id="133" name="Google Shape;133;p29"/>
          <p:cNvSpPr txBox="1"/>
          <p:nvPr>
            <p:ph idx="1" type="body"/>
          </p:nvPr>
        </p:nvSpPr>
        <p:spPr>
          <a:xfrm>
            <a:off x="180100" y="945450"/>
            <a:ext cx="55083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900"/>
              <a:t>Catch the attention </a:t>
            </a:r>
            <a:r>
              <a:rPr lang="en" sz="1900"/>
              <a:t>of new users/audiences.</a:t>
            </a:r>
            <a:r>
              <a:rPr b="1" lang="en" sz="1900"/>
              <a:t> </a:t>
            </a:r>
            <a:endParaRPr sz="1900"/>
          </a:p>
          <a:p>
            <a:pPr indent="-342900" lvl="0" marL="457200" rtl="0" algn="l">
              <a:lnSpc>
                <a:spcPct val="100000"/>
              </a:lnSpc>
              <a:spcBef>
                <a:spcPts val="0"/>
              </a:spcBef>
              <a:spcAft>
                <a:spcPts val="0"/>
              </a:spcAft>
              <a:buSzPts val="1800"/>
              <a:buChar char="●"/>
            </a:pPr>
            <a:r>
              <a:rPr b="1" lang="en" sz="1900"/>
              <a:t>Present</a:t>
            </a:r>
            <a:r>
              <a:rPr b="1" lang="en" sz="1900"/>
              <a:t> more information</a:t>
            </a:r>
            <a:r>
              <a:rPr lang="en" sz="1900"/>
              <a:t> </a:t>
            </a:r>
            <a:r>
              <a:rPr lang="en" sz="1900"/>
              <a:t>without</a:t>
            </a:r>
            <a:r>
              <a:rPr lang="en" sz="1900"/>
              <a:t> overloading audiences; they summarize and synthesize “need to know” information.</a:t>
            </a:r>
            <a:endParaRPr sz="1900"/>
          </a:p>
          <a:p>
            <a:pPr indent="-342900" lvl="0" marL="457200" rtl="0" algn="l">
              <a:spcBef>
                <a:spcPts val="0"/>
              </a:spcBef>
              <a:spcAft>
                <a:spcPts val="0"/>
              </a:spcAft>
              <a:buSzPts val="1800"/>
              <a:buChar char="●"/>
            </a:pPr>
            <a:r>
              <a:rPr b="1" lang="en" sz="1900"/>
              <a:t>Offer</a:t>
            </a:r>
            <a:r>
              <a:rPr b="1" lang="en" sz="1900"/>
              <a:t> concise and simple visuals</a:t>
            </a:r>
            <a:r>
              <a:rPr lang="en" sz="1900"/>
              <a:t> to help audiences navigate and engage with complex information.</a:t>
            </a:r>
            <a:endParaRPr sz="1900"/>
          </a:p>
          <a:p>
            <a:pPr indent="-336550" lvl="0" marL="457200" rtl="0" algn="l">
              <a:spcBef>
                <a:spcPts val="0"/>
              </a:spcBef>
              <a:spcAft>
                <a:spcPts val="0"/>
              </a:spcAft>
              <a:buSzPts val="1700"/>
              <a:buChar char="●"/>
            </a:pPr>
            <a:r>
              <a:rPr b="1" lang="en" sz="1900"/>
              <a:t>Reach </a:t>
            </a:r>
            <a:r>
              <a:rPr b="1" lang="en" sz="1900"/>
              <a:t>across</a:t>
            </a:r>
            <a:r>
              <a:rPr b="1" lang="en" sz="1900"/>
              <a:t> platforms and media.</a:t>
            </a:r>
            <a:r>
              <a:rPr lang="en" sz="1900"/>
              <a:t> Infographics are well-suited for both print and digital presentation.</a:t>
            </a:r>
            <a:r>
              <a:rPr lang="en" sz="1800"/>
              <a:t> </a:t>
            </a:r>
            <a:endParaRPr sz="1800"/>
          </a:p>
          <a:p>
            <a:pPr indent="0" lvl="0" marL="0" rtl="0" algn="l">
              <a:spcBef>
                <a:spcPts val="1600"/>
              </a:spcBef>
              <a:spcAft>
                <a:spcPts val="1600"/>
              </a:spcAft>
              <a:buNone/>
            </a:pPr>
            <a:r>
              <a:t/>
            </a:r>
            <a:endParaRPr sz="1800"/>
          </a:p>
        </p:txBody>
      </p:sp>
      <p:sp>
        <p:nvSpPr>
          <p:cNvPr id="134" name="Google Shape;134;p29"/>
          <p:cNvSpPr txBox="1"/>
          <p:nvPr/>
        </p:nvSpPr>
        <p:spPr>
          <a:xfrm>
            <a:off x="5401960" y="4312375"/>
            <a:ext cx="87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Cambria"/>
                <a:ea typeface="Cambria"/>
                <a:cs typeface="Cambria"/>
                <a:sym typeface="Cambria"/>
                <a:hlinkClick r:id="rId4"/>
              </a:rPr>
              <a:t>Education First</a:t>
            </a:r>
            <a:endParaRPr sz="800">
              <a:latin typeface="Cambria"/>
              <a:ea typeface="Cambria"/>
              <a:cs typeface="Cambria"/>
              <a:sym typeface="Cambria"/>
            </a:endParaRPr>
          </a:p>
        </p:txBody>
      </p:sp>
      <p:sp>
        <p:nvSpPr>
          <p:cNvPr id="135" name="Google Shape;135;p29"/>
          <p:cNvSpPr txBox="1"/>
          <p:nvPr/>
        </p:nvSpPr>
        <p:spPr>
          <a:xfrm>
            <a:off x="6367800" y="4732800"/>
            <a:ext cx="2776200" cy="4107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ambria"/>
                <a:ea typeface="Cambria"/>
                <a:cs typeface="Cambria"/>
                <a:sym typeface="Cambria"/>
              </a:rPr>
              <a:t>Feel free to ask questions at any point during the presentation!</a:t>
            </a:r>
            <a:endParaRPr i="1" sz="1000">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Elements</a:t>
            </a:r>
            <a:r>
              <a:rPr lang="en" sz="3200"/>
              <a:t> of Infographics</a:t>
            </a:r>
            <a:endParaRPr sz="3200"/>
          </a:p>
        </p:txBody>
      </p:sp>
      <p:sp>
        <p:nvSpPr>
          <p:cNvPr id="141" name="Google Shape;141;p30"/>
          <p:cNvSpPr txBox="1"/>
          <p:nvPr>
            <p:ph idx="1" type="body"/>
          </p:nvPr>
        </p:nvSpPr>
        <p:spPr>
          <a:xfrm>
            <a:off x="311700" y="888175"/>
            <a:ext cx="5932200" cy="34806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Infographics should have:</a:t>
            </a:r>
            <a:endParaRPr sz="2100"/>
          </a:p>
          <a:p>
            <a:pPr indent="-361950" lvl="1" marL="914400" rtl="0" algn="l">
              <a:lnSpc>
                <a:spcPct val="115000"/>
              </a:lnSpc>
              <a:spcBef>
                <a:spcPts val="0"/>
              </a:spcBef>
              <a:spcAft>
                <a:spcPts val="0"/>
              </a:spcAft>
              <a:buSzPts val="2100"/>
              <a:buChar char="○"/>
            </a:pPr>
            <a:r>
              <a:rPr lang="en" sz="2100"/>
              <a:t>A </a:t>
            </a:r>
            <a:r>
              <a:rPr b="1" lang="en" sz="2100"/>
              <a:t>narrow</a:t>
            </a:r>
            <a:r>
              <a:rPr lang="en" sz="2100"/>
              <a:t> focus or subject matter.</a:t>
            </a:r>
            <a:endParaRPr sz="2100"/>
          </a:p>
          <a:p>
            <a:pPr indent="-361950" lvl="1" marL="914400" rtl="0" algn="l">
              <a:lnSpc>
                <a:spcPct val="115000"/>
              </a:lnSpc>
              <a:spcBef>
                <a:spcPts val="0"/>
              </a:spcBef>
              <a:spcAft>
                <a:spcPts val="0"/>
              </a:spcAft>
              <a:buSzPts val="2100"/>
              <a:buChar char="○"/>
            </a:pPr>
            <a:r>
              <a:rPr b="1" lang="en" sz="2100"/>
              <a:t>S</a:t>
            </a:r>
            <a:r>
              <a:rPr b="1" lang="en" sz="2100"/>
              <a:t>hort</a:t>
            </a:r>
            <a:r>
              <a:rPr lang="en" sz="2100"/>
              <a:t> and </a:t>
            </a:r>
            <a:r>
              <a:rPr b="1" lang="en" sz="2100"/>
              <a:t>accessible</a:t>
            </a:r>
            <a:r>
              <a:rPr lang="en" sz="2100"/>
              <a:t> titles.</a:t>
            </a:r>
            <a:endParaRPr sz="2100"/>
          </a:p>
          <a:p>
            <a:pPr indent="-361950" lvl="1" marL="914400" rtl="0" algn="l">
              <a:lnSpc>
                <a:spcPct val="115000"/>
              </a:lnSpc>
              <a:spcBef>
                <a:spcPts val="0"/>
              </a:spcBef>
              <a:spcAft>
                <a:spcPts val="0"/>
              </a:spcAft>
              <a:buSzPts val="2100"/>
              <a:buChar char="○"/>
            </a:pPr>
            <a:r>
              <a:rPr b="1" lang="en" sz="2100"/>
              <a:t>Visually interesting</a:t>
            </a:r>
            <a:r>
              <a:rPr lang="en" sz="2100"/>
              <a:t> components.</a:t>
            </a:r>
            <a:endParaRPr sz="2100"/>
          </a:p>
          <a:p>
            <a:pPr indent="-361950" lvl="1" marL="914400" rtl="0" algn="l">
              <a:lnSpc>
                <a:spcPct val="115000"/>
              </a:lnSpc>
              <a:spcBef>
                <a:spcPts val="0"/>
              </a:spcBef>
              <a:spcAft>
                <a:spcPts val="0"/>
              </a:spcAft>
              <a:buSzPts val="2100"/>
              <a:buChar char="○"/>
            </a:pPr>
            <a:r>
              <a:rPr lang="en" sz="2100"/>
              <a:t>A </a:t>
            </a:r>
            <a:r>
              <a:rPr b="1" lang="en" sz="2100"/>
              <a:t>structure</a:t>
            </a:r>
            <a:r>
              <a:rPr lang="en" sz="2100"/>
              <a:t> and </a:t>
            </a:r>
            <a:r>
              <a:rPr b="1" lang="en" sz="2100"/>
              <a:t>sequence</a:t>
            </a:r>
            <a:r>
              <a:rPr lang="en" sz="2100"/>
              <a:t> to the information they present.</a:t>
            </a:r>
            <a:endParaRPr sz="2100"/>
          </a:p>
          <a:p>
            <a:pPr indent="-361950" lvl="1" marL="914400" rtl="0" algn="l">
              <a:lnSpc>
                <a:spcPct val="115000"/>
              </a:lnSpc>
              <a:spcBef>
                <a:spcPts val="0"/>
              </a:spcBef>
              <a:spcAft>
                <a:spcPts val="0"/>
              </a:spcAft>
              <a:buSzPts val="2100"/>
              <a:buChar char="○"/>
            </a:pPr>
            <a:r>
              <a:rPr b="1" lang="en" sz="2100"/>
              <a:t>Citations</a:t>
            </a:r>
            <a:r>
              <a:rPr lang="en" sz="2100"/>
              <a:t> for all of the information included.</a:t>
            </a:r>
            <a:endParaRPr sz="2100"/>
          </a:p>
        </p:txBody>
      </p:sp>
      <p:pic>
        <p:nvPicPr>
          <p:cNvPr id="142" name="Google Shape;142;p30"/>
          <p:cNvPicPr preferRelativeResize="0"/>
          <p:nvPr/>
        </p:nvPicPr>
        <p:blipFill>
          <a:blip r:embed="rId3">
            <a:alphaModFix/>
          </a:blip>
          <a:stretch>
            <a:fillRect/>
          </a:stretch>
        </p:blipFill>
        <p:spPr>
          <a:xfrm>
            <a:off x="6542050" y="85225"/>
            <a:ext cx="2452450" cy="4276700"/>
          </a:xfrm>
          <a:prstGeom prst="rect">
            <a:avLst/>
          </a:prstGeom>
          <a:noFill/>
          <a:ln>
            <a:noFill/>
          </a:ln>
        </p:spPr>
      </p:pic>
      <p:sp>
        <p:nvSpPr>
          <p:cNvPr id="143" name="Google Shape;143;p30"/>
          <p:cNvSpPr txBox="1"/>
          <p:nvPr/>
        </p:nvSpPr>
        <p:spPr>
          <a:xfrm>
            <a:off x="7002675" y="4262500"/>
            <a:ext cx="1531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u="sng">
                <a:solidFill>
                  <a:schemeClr val="hlink"/>
                </a:solidFill>
                <a:latin typeface="Cambria"/>
                <a:ea typeface="Cambria"/>
                <a:cs typeface="Cambria"/>
                <a:sym typeface="Cambria"/>
                <a:hlinkClick r:id="rId4"/>
              </a:rPr>
              <a:t>History.com &amp; Column Five  </a:t>
            </a:r>
            <a:endParaRPr sz="900">
              <a:solidFill>
                <a:schemeClr val="dk2"/>
              </a:solidFill>
              <a:latin typeface="Cambria"/>
              <a:ea typeface="Cambria"/>
              <a:cs typeface="Cambria"/>
              <a:sym typeface="Cambria"/>
            </a:endParaRPr>
          </a:p>
        </p:txBody>
      </p:sp>
      <p:sp>
        <p:nvSpPr>
          <p:cNvPr id="144" name="Google Shape;144;p30"/>
          <p:cNvSpPr txBox="1"/>
          <p:nvPr/>
        </p:nvSpPr>
        <p:spPr>
          <a:xfrm>
            <a:off x="6032600" y="4585600"/>
            <a:ext cx="2987700" cy="5727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Ingredients of a Good Infographic</a:t>
            </a:r>
            <a:endParaRPr/>
          </a:p>
        </p:txBody>
      </p:sp>
      <p:sp>
        <p:nvSpPr>
          <p:cNvPr id="150" name="Google Shape;150;p31"/>
          <p:cNvSpPr txBox="1"/>
          <p:nvPr>
            <p:ph idx="1" type="body"/>
          </p:nvPr>
        </p:nvSpPr>
        <p:spPr>
          <a:xfrm>
            <a:off x="311700" y="912175"/>
            <a:ext cx="8520600" cy="353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highlight>
                  <a:srgbClr val="FFFFFF"/>
                </a:highlight>
              </a:rPr>
              <a:t>Clarity</a:t>
            </a:r>
            <a:r>
              <a:rPr lang="en" sz="1900">
                <a:highlight>
                  <a:srgbClr val="FFFFFF"/>
                </a:highlight>
              </a:rPr>
              <a:t>: The visual design and data/text should be clear. Avoid clutter; if it’s hard to read or find your place, there might be too much going on!</a:t>
            </a:r>
            <a:endParaRPr sz="1900">
              <a:highlight>
                <a:srgbClr val="FFFFFF"/>
              </a:highlight>
            </a:endParaRPr>
          </a:p>
          <a:p>
            <a:pPr indent="-349250" lvl="0" marL="457200" rtl="0" algn="l">
              <a:spcBef>
                <a:spcPts val="0"/>
              </a:spcBef>
              <a:spcAft>
                <a:spcPts val="0"/>
              </a:spcAft>
              <a:buSzPts val="1900"/>
              <a:buChar char="●"/>
            </a:pPr>
            <a:r>
              <a:rPr b="1" lang="en" sz="1900">
                <a:highlight>
                  <a:srgbClr val="FFFFFF"/>
                </a:highlight>
              </a:rPr>
              <a:t>Usefulness</a:t>
            </a:r>
            <a:r>
              <a:rPr lang="en" sz="1900">
                <a:highlight>
                  <a:srgbClr val="FFFFFF"/>
                </a:highlight>
              </a:rPr>
              <a:t>: </a:t>
            </a:r>
            <a:r>
              <a:rPr lang="en" sz="1900">
                <a:highlight>
                  <a:srgbClr val="FFFFFF"/>
                </a:highlight>
              </a:rPr>
              <a:t>Each part of the infographic should contribute to the broader argument or story. Get rid of filler or repetition!</a:t>
            </a:r>
            <a:endParaRPr sz="1900">
              <a:highlight>
                <a:srgbClr val="FFFFFF"/>
              </a:highlight>
            </a:endParaRPr>
          </a:p>
          <a:p>
            <a:pPr indent="-349250" lvl="0" marL="457200" rtl="0" algn="l">
              <a:spcBef>
                <a:spcPts val="0"/>
              </a:spcBef>
              <a:spcAft>
                <a:spcPts val="0"/>
              </a:spcAft>
              <a:buSzPts val="1900"/>
              <a:buChar char="●"/>
            </a:pPr>
            <a:r>
              <a:rPr b="1" lang="en" sz="1900">
                <a:highlight>
                  <a:srgbClr val="FFFFFF"/>
                </a:highlight>
              </a:rPr>
              <a:t>Aesthetics</a:t>
            </a:r>
            <a:r>
              <a:rPr lang="en" sz="1900">
                <a:highlight>
                  <a:srgbClr val="FFFFFF"/>
                </a:highlight>
              </a:rPr>
              <a:t>: Good infographics are visually interesting, and balance graphics and text.</a:t>
            </a:r>
            <a:endParaRPr sz="1900">
              <a:highlight>
                <a:srgbClr val="FFFFFF"/>
              </a:highlight>
            </a:endParaRPr>
          </a:p>
          <a:p>
            <a:pPr indent="-349250" lvl="0" marL="457200" rtl="0" algn="l">
              <a:spcBef>
                <a:spcPts val="0"/>
              </a:spcBef>
              <a:spcAft>
                <a:spcPts val="0"/>
              </a:spcAft>
              <a:buSzPts val="1900"/>
              <a:buChar char="●"/>
            </a:pPr>
            <a:r>
              <a:rPr b="1" lang="en" sz="1900">
                <a:highlight>
                  <a:srgbClr val="FFFFFF"/>
                </a:highlight>
              </a:rPr>
              <a:t>Accessibility</a:t>
            </a:r>
            <a:r>
              <a:rPr lang="en" sz="1900">
                <a:highlight>
                  <a:srgbClr val="FFFFFF"/>
                </a:highlight>
              </a:rPr>
              <a:t>: Make sure </a:t>
            </a:r>
            <a:r>
              <a:rPr lang="en" sz="1900">
                <a:highlight>
                  <a:schemeClr val="lt1"/>
                </a:highlight>
              </a:rPr>
              <a:t>text is not cut off or covered by image, add descriptive alt-text to your infographic image.</a:t>
            </a:r>
            <a:endParaRPr sz="1900">
              <a:highlight>
                <a:schemeClr val="lt1"/>
              </a:highlight>
            </a:endParaRPr>
          </a:p>
          <a:p>
            <a:pPr indent="0" lvl="0" marL="0" rtl="0" algn="l">
              <a:spcBef>
                <a:spcPts val="1600"/>
              </a:spcBef>
              <a:spcAft>
                <a:spcPts val="1600"/>
              </a:spcAft>
              <a:buNone/>
            </a:pPr>
            <a:r>
              <a:rPr lang="en" sz="1900">
                <a:highlight>
                  <a:schemeClr val="lt1"/>
                </a:highlight>
              </a:rPr>
              <a:t>For more information on accessibility, please see: </a:t>
            </a:r>
            <a:r>
              <a:rPr lang="en" sz="1900" u="sng">
                <a:solidFill>
                  <a:schemeClr val="hlink"/>
                </a:solidFill>
                <a:hlinkClick r:id="rId3"/>
              </a:rPr>
              <a:t>https://bit.ly/diti-accessibility</a:t>
            </a:r>
            <a:endParaRPr sz="1900">
              <a:highlight>
                <a:schemeClr val="lt1"/>
              </a:highlight>
            </a:endParaRPr>
          </a:p>
        </p:txBody>
      </p:sp>
      <p:sp>
        <p:nvSpPr>
          <p:cNvPr id="151" name="Google Shape;151;p31"/>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to Consider: Text to Visuals</a:t>
            </a:r>
            <a:endParaRPr/>
          </a:p>
        </p:txBody>
      </p:sp>
      <p:sp>
        <p:nvSpPr>
          <p:cNvPr id="157" name="Google Shape;157;p32"/>
          <p:cNvSpPr txBox="1"/>
          <p:nvPr>
            <p:ph idx="1" type="body"/>
          </p:nvPr>
        </p:nvSpPr>
        <p:spPr>
          <a:xfrm>
            <a:off x="311700" y="1054600"/>
            <a:ext cx="8520600" cy="35328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highlight>
                  <a:schemeClr val="lt1"/>
                </a:highlight>
              </a:rPr>
              <a:t>How can visuals enhance your writing? </a:t>
            </a:r>
            <a:endParaRPr sz="2500">
              <a:highlight>
                <a:schemeClr val="lt1"/>
              </a:highlight>
            </a:endParaRPr>
          </a:p>
          <a:p>
            <a:pPr indent="-387350" lvl="0" marL="457200" rtl="0" algn="l">
              <a:lnSpc>
                <a:spcPct val="100000"/>
              </a:lnSpc>
              <a:spcBef>
                <a:spcPts val="1000"/>
              </a:spcBef>
              <a:spcAft>
                <a:spcPts val="0"/>
              </a:spcAft>
              <a:buSzPts val="2500"/>
              <a:buChar char="●"/>
            </a:pPr>
            <a:r>
              <a:rPr lang="en" sz="2500">
                <a:highlight>
                  <a:schemeClr val="lt1"/>
                </a:highlight>
              </a:rPr>
              <a:t>What elements of your writing do you think could be improved by being presented in an infographic format (ie. thesis, structure, flow, etc)?</a:t>
            </a:r>
            <a:endParaRPr sz="2500">
              <a:highlight>
                <a:schemeClr val="lt1"/>
              </a:highlight>
            </a:endParaRPr>
          </a:p>
          <a:p>
            <a:pPr indent="-387350" lvl="0" marL="457200" rtl="0" algn="l">
              <a:spcBef>
                <a:spcPts val="1000"/>
              </a:spcBef>
              <a:spcAft>
                <a:spcPts val="0"/>
              </a:spcAft>
              <a:buSzPts val="2500"/>
              <a:buChar char="●"/>
            </a:pPr>
            <a:r>
              <a:rPr lang="en" sz="2500">
                <a:highlight>
                  <a:schemeClr val="lt1"/>
                </a:highlight>
              </a:rPr>
              <a:t>What are some obstacles you might face when converting your writing to an infographic format?</a:t>
            </a:r>
            <a:endParaRPr sz="2500">
              <a:highlight>
                <a:schemeClr val="lt1"/>
              </a:highlight>
            </a:endParaRPr>
          </a:p>
          <a:p>
            <a:pPr indent="0" lvl="0" marL="0" rtl="0" algn="l">
              <a:spcBef>
                <a:spcPts val="1000"/>
              </a:spcBef>
              <a:spcAft>
                <a:spcPts val="1000"/>
              </a:spcAft>
              <a:buNone/>
            </a:pPr>
            <a:r>
              <a:t/>
            </a:r>
            <a:endParaRPr sz="2500">
              <a:highlight>
                <a:schemeClr val="lt1"/>
              </a:highlight>
            </a:endParaRPr>
          </a:p>
        </p:txBody>
      </p:sp>
      <p:sp>
        <p:nvSpPr>
          <p:cNvPr id="158" name="Google Shape;158;p32"/>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 coherent argument or story</a:t>
            </a:r>
            <a:endParaRPr/>
          </a:p>
        </p:txBody>
      </p:sp>
      <p:sp>
        <p:nvSpPr>
          <p:cNvPr id="164" name="Google Shape;164;p33"/>
          <p:cNvSpPr txBox="1"/>
          <p:nvPr>
            <p:ph idx="1" type="body"/>
          </p:nvPr>
        </p:nvSpPr>
        <p:spPr>
          <a:xfrm>
            <a:off x="311700" y="928900"/>
            <a:ext cx="8520600" cy="308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Treat your presentation like any other form of argument, explanation, or narrative—be </a:t>
            </a:r>
            <a:r>
              <a:rPr b="1" lang="en" sz="2400"/>
              <a:t>intentional</a:t>
            </a:r>
            <a:r>
              <a:rPr lang="en" sz="2400"/>
              <a:t>, and </a:t>
            </a:r>
            <a:r>
              <a:rPr b="1" lang="en" sz="2400"/>
              <a:t>organize </a:t>
            </a:r>
            <a:r>
              <a:rPr lang="en" sz="2400"/>
              <a:t>your points chronologically or as ordered steps in a process. </a:t>
            </a:r>
            <a:endParaRPr sz="2400"/>
          </a:p>
          <a:p>
            <a:pPr indent="-381000" lvl="0" marL="457200" rtl="0" algn="l">
              <a:spcBef>
                <a:spcPts val="0"/>
              </a:spcBef>
              <a:spcAft>
                <a:spcPts val="0"/>
              </a:spcAft>
              <a:buSzPts val="2400"/>
              <a:buChar char="●"/>
            </a:pPr>
            <a:r>
              <a:rPr lang="en" sz="2400"/>
              <a:t>Put </a:t>
            </a:r>
            <a:r>
              <a:rPr b="1" lang="en" sz="2400"/>
              <a:t>main ideas front-and-center</a:t>
            </a:r>
            <a:r>
              <a:rPr lang="en" sz="2400"/>
              <a:t>, and consider having your points progress down orders of importance.</a:t>
            </a:r>
            <a:endParaRPr sz="2400"/>
          </a:p>
          <a:p>
            <a:pPr indent="-381000" lvl="0" marL="457200" rtl="0" algn="l">
              <a:spcBef>
                <a:spcPts val="0"/>
              </a:spcBef>
              <a:spcAft>
                <a:spcPts val="0"/>
              </a:spcAft>
              <a:buSzPts val="2400"/>
              <a:buChar char="●"/>
            </a:pPr>
            <a:r>
              <a:rPr lang="en" sz="2400"/>
              <a:t>Use</a:t>
            </a:r>
            <a:r>
              <a:rPr b="1" lang="en" sz="2400"/>
              <a:t> </a:t>
            </a:r>
            <a:r>
              <a:rPr b="1" lang="en" sz="2400"/>
              <a:t>signposts</a:t>
            </a:r>
            <a:r>
              <a:rPr lang="en" sz="2400"/>
              <a:t> or </a:t>
            </a:r>
            <a:r>
              <a:rPr b="1" lang="en" sz="2400"/>
              <a:t>sections</a:t>
            </a:r>
            <a:r>
              <a:rPr lang="en" sz="2400"/>
              <a:t> to orient your audience, i.e. pairing each point with numbers, shifting color gradients, etc.</a:t>
            </a:r>
            <a:endParaRPr sz="2400"/>
          </a:p>
        </p:txBody>
      </p:sp>
      <p:sp>
        <p:nvSpPr>
          <p:cNvPr id="165" name="Google Shape;165;p33"/>
          <p:cNvSpPr txBox="1"/>
          <p:nvPr/>
        </p:nvSpPr>
        <p:spPr>
          <a:xfrm>
            <a:off x="6244000" y="4385250"/>
            <a:ext cx="2776200" cy="645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